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46" r:id="rId2"/>
    <p:sldMasterId id="2147483768" r:id="rId3"/>
    <p:sldMasterId id="2147483775" r:id="rId4"/>
    <p:sldMasterId id="2147483800" r:id="rId5"/>
  </p:sldMasterIdLst>
  <p:notesMasterIdLst>
    <p:notesMasterId r:id="rId42"/>
  </p:notesMasterIdLst>
  <p:sldIdLst>
    <p:sldId id="594" r:id="rId6"/>
    <p:sldId id="264" r:id="rId7"/>
    <p:sldId id="1127" r:id="rId8"/>
    <p:sldId id="1122" r:id="rId9"/>
    <p:sldId id="1023" r:id="rId10"/>
    <p:sldId id="1027" r:id="rId11"/>
    <p:sldId id="1028" r:id="rId12"/>
    <p:sldId id="1126" r:id="rId13"/>
    <p:sldId id="1094" r:id="rId14"/>
    <p:sldId id="1100" r:id="rId15"/>
    <p:sldId id="1095" r:id="rId16"/>
    <p:sldId id="1123" r:id="rId17"/>
    <p:sldId id="1128" r:id="rId18"/>
    <p:sldId id="1129" r:id="rId19"/>
    <p:sldId id="1130" r:id="rId20"/>
    <p:sldId id="1118" r:id="rId21"/>
    <p:sldId id="1124" r:id="rId22"/>
    <p:sldId id="1110" r:id="rId23"/>
    <p:sldId id="1108" r:id="rId24"/>
    <p:sldId id="1087" r:id="rId25"/>
    <p:sldId id="1060" r:id="rId26"/>
    <p:sldId id="1074" r:id="rId27"/>
    <p:sldId id="1097" r:id="rId28"/>
    <p:sldId id="1098" r:id="rId29"/>
    <p:sldId id="1054" r:id="rId30"/>
    <p:sldId id="1033" r:id="rId31"/>
    <p:sldId id="1075" r:id="rId32"/>
    <p:sldId id="1032" r:id="rId33"/>
    <p:sldId id="1069" r:id="rId34"/>
    <p:sldId id="1121" r:id="rId35"/>
    <p:sldId id="1120" r:id="rId36"/>
    <p:sldId id="1112" r:id="rId37"/>
    <p:sldId id="1114" r:id="rId38"/>
    <p:sldId id="1115" r:id="rId39"/>
    <p:sldId id="1116" r:id="rId40"/>
    <p:sldId id="889" r:id="rId41"/>
  </p:sldIdLst>
  <p:sldSz cx="12192000" cy="6858000"/>
  <p:notesSz cx="7099300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5387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68" autoAdjust="0"/>
    <p:restoredTop sz="79831" autoAdjust="0"/>
  </p:normalViewPr>
  <p:slideViewPr>
    <p:cSldViewPr snapToGrid="0">
      <p:cViewPr varScale="1">
        <p:scale>
          <a:sx n="88" d="100"/>
          <a:sy n="88" d="100"/>
        </p:scale>
        <p:origin x="79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625E84-EE80-44F0-8992-52983E979C99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39A2D34-385B-4F8A-B528-0B06CAA939C4}">
      <dgm:prSet phldrT="[文本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pPr algn="l"/>
          <a:r>
            <a: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Sputnix  Common Software</a:t>
          </a:r>
          <a:endParaRPr lang="zh-CN" altLang="en-US" sz="16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C539432-E6CB-4CBB-BBEF-D3E46BA85869}" type="parTrans" cxnId="{287E3DCE-5EF2-411C-A45A-ECCC2ACF642C}">
      <dgm:prSet/>
      <dgm:spPr/>
      <dgm:t>
        <a:bodyPr/>
        <a:lstStyle/>
        <a:p>
          <a:pPr algn="l"/>
          <a:endParaRPr lang="zh-CN" alt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6AAE83C-F6B1-4DA6-9289-C2029F95CA27}" type="sibTrans" cxnId="{287E3DCE-5EF2-411C-A45A-ECCC2ACF642C}">
      <dgm:prSet/>
      <dgm:spPr/>
      <dgm:t>
        <a:bodyPr/>
        <a:lstStyle/>
        <a:p>
          <a:pPr algn="l"/>
          <a:endParaRPr lang="zh-CN" alt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FE8C853-6469-4FCC-B5F9-BD7EC1E4E5CE}">
      <dgm:prSet phldrT="[文本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pPr algn="l"/>
          <a:r>
            <a: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Sputnix  Application Development Tool Chains</a:t>
          </a:r>
          <a:endParaRPr lang="zh-CN" altLang="en-US" sz="16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A727A5-370D-4DD5-951B-697D007E4395}" type="parTrans" cxnId="{BAF73ED6-CD18-4174-A1E2-25B9714E1B9A}">
      <dgm:prSet/>
      <dgm:spPr/>
      <dgm:t>
        <a:bodyPr/>
        <a:lstStyle/>
        <a:p>
          <a:pPr algn="l"/>
          <a:endParaRPr lang="zh-CN" alt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5C4B0AF-D028-46C3-B6BD-875D59DC40EA}" type="sibTrans" cxnId="{BAF73ED6-CD18-4174-A1E2-25B9714E1B9A}">
      <dgm:prSet/>
      <dgm:spPr/>
      <dgm:t>
        <a:bodyPr/>
        <a:lstStyle/>
        <a:p>
          <a:pPr algn="l"/>
          <a:endParaRPr lang="zh-CN" alt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1390075-AF8E-49AC-8319-2DC17C55A5B2}">
      <dgm:prSet phldrT="[文本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pPr algn="l"/>
          <a:r>
            <a:rPr lang="en-US" altLang="zh-CN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Software Defined  X(everything)</a:t>
          </a:r>
          <a:endParaRPr lang="zh-CN" altLang="en-US" sz="1600" b="1" dirty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FCC8E9C-3FE9-49D4-87B3-781941679253}" type="parTrans" cxnId="{B2CC0595-7D3F-435B-847F-CCB1A1D7CDD1}">
      <dgm:prSet/>
      <dgm:spPr/>
      <dgm:t>
        <a:bodyPr/>
        <a:lstStyle/>
        <a:p>
          <a:pPr algn="l"/>
          <a:endParaRPr lang="zh-CN" alt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96DE3F9-F376-41AD-9573-1A94C64CA51C}" type="sibTrans" cxnId="{B2CC0595-7D3F-435B-847F-CCB1A1D7CDD1}">
      <dgm:prSet/>
      <dgm:spPr/>
      <dgm:t>
        <a:bodyPr/>
        <a:lstStyle/>
        <a:p>
          <a:pPr algn="l"/>
          <a:endParaRPr lang="zh-CN" alt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4DE0B1F-E45B-46A1-BB87-224E583B2C18}">
      <dgm:prSet phldrT="[文本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pPr algn="l"/>
          <a:r>
            <a:rPr lang="en-US" altLang="zh-CN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Artificial Intelligence</a:t>
          </a:r>
          <a:endParaRPr lang="zh-CN" altLang="en-US" sz="1600" b="1" dirty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D0595BF-E414-46C4-9884-AD99367EEC3F}" type="sibTrans" cxnId="{6016FEA2-FC51-484E-91FD-719889BACDA9}">
      <dgm:prSet/>
      <dgm:spPr/>
      <dgm:t>
        <a:bodyPr/>
        <a:lstStyle/>
        <a:p>
          <a:pPr algn="l"/>
          <a:endParaRPr lang="zh-CN" alt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7AF2BA2-9C24-4145-B62A-5553905F58E8}" type="parTrans" cxnId="{6016FEA2-FC51-484E-91FD-719889BACDA9}">
      <dgm:prSet/>
      <dgm:spPr/>
      <dgm:t>
        <a:bodyPr/>
        <a:lstStyle/>
        <a:p>
          <a:pPr algn="l"/>
          <a:endParaRPr lang="zh-CN" alt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4206E98-126F-4BED-9589-C79C36533444}">
      <dgm:prSet phldrT="[文本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pPr algn="l"/>
          <a:r>
            <a: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Sputnix  Application Framework</a:t>
          </a:r>
          <a:endParaRPr lang="zh-CN" altLang="en-US" sz="16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8521F88-7D1B-4078-8C84-EF316ED48592}" type="sibTrans" cxnId="{E7CAD5C1-9156-4834-A80D-37165F943F77}">
      <dgm:prSet/>
      <dgm:spPr/>
      <dgm:t>
        <a:bodyPr/>
        <a:lstStyle/>
        <a:p>
          <a:pPr algn="l"/>
          <a:endParaRPr lang="zh-CN" alt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544F5C4-A8EF-42FB-A287-000DF3011252}" type="parTrans" cxnId="{E7CAD5C1-9156-4834-A80D-37165F943F77}">
      <dgm:prSet/>
      <dgm:spPr/>
      <dgm:t>
        <a:bodyPr/>
        <a:lstStyle/>
        <a:p>
          <a:pPr algn="l"/>
          <a:endParaRPr lang="zh-CN" alt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6EBB87B-6A26-47EE-B7F8-8F9F9D47E327}">
      <dgm:prSet phldrT="[文本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pPr algn="l"/>
          <a:r>
            <a: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Sputnix  System Software</a:t>
          </a:r>
          <a:endParaRPr lang="zh-CN" altLang="en-US" sz="16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ADD3285-09D1-4AAC-AE2D-0A8FA559ED9B}" type="sibTrans" cxnId="{07C03C46-72F7-454B-9230-9887668478E8}">
      <dgm:prSet/>
      <dgm:spPr/>
      <dgm:t>
        <a:bodyPr/>
        <a:lstStyle/>
        <a:p>
          <a:pPr algn="l"/>
          <a:endParaRPr lang="zh-CN" alt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0FFB64C-E1A9-436C-BE3F-CBE19CA83BE2}" type="parTrans" cxnId="{07C03C46-72F7-454B-9230-9887668478E8}">
      <dgm:prSet/>
      <dgm:spPr/>
      <dgm:t>
        <a:bodyPr/>
        <a:lstStyle/>
        <a:p>
          <a:pPr algn="l"/>
          <a:endParaRPr lang="zh-CN" alt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ADFF9C-D9CC-4816-9674-32C189B1A9BE}">
      <dgm:prSet phldrT="[文本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pPr algn="l"/>
          <a:r>
            <a:rPr lang="en-US" altLang="zh-CN" sz="16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Sputnix IP</a:t>
          </a:r>
          <a:endParaRPr lang="zh-CN" altLang="en-US" sz="1600" b="1" dirty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D69EAF1-CBD5-48CD-BF4C-7FD459525AD9}" type="parTrans" cxnId="{A3B6F375-E190-40C3-9199-F27D41E84CCE}">
      <dgm:prSet/>
      <dgm:spPr/>
      <dgm:t>
        <a:bodyPr/>
        <a:lstStyle/>
        <a:p>
          <a:endParaRPr lang="zh-CN" alt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55A0F09-B14E-4291-B9E4-B54CE9E697FC}" type="sibTrans" cxnId="{A3B6F375-E190-40C3-9199-F27D41E84CCE}">
      <dgm:prSet/>
      <dgm:spPr/>
      <dgm:t>
        <a:bodyPr/>
        <a:lstStyle/>
        <a:p>
          <a:endParaRPr lang="zh-CN" altLang="en-US" sz="16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F12595-E6D3-4B7E-B4AC-B5AC178F1D2F}" type="pres">
      <dgm:prSet presAssocID="{37625E84-EE80-44F0-8992-52983E979C99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BF6C817-E02C-4885-BF76-9E5F479DECFC}" type="pres">
      <dgm:prSet presAssocID="{13ADFF9C-D9CC-4816-9674-32C189B1A9BE}" presName="parentLin" presStyleCnt="0"/>
      <dgm:spPr/>
    </dgm:pt>
    <dgm:pt modelId="{2DE3C712-2F31-4C5E-A634-E31E5F81B186}" type="pres">
      <dgm:prSet presAssocID="{13ADFF9C-D9CC-4816-9674-32C189B1A9BE}" presName="parentLeftMargin" presStyleLbl="node1" presStyleIdx="0" presStyleCnt="7"/>
      <dgm:spPr/>
      <dgm:t>
        <a:bodyPr/>
        <a:lstStyle/>
        <a:p>
          <a:endParaRPr lang="zh-CN" altLang="en-US"/>
        </a:p>
      </dgm:t>
    </dgm:pt>
    <dgm:pt modelId="{13E7D76B-1605-40D9-9CF8-A5D13489C430}" type="pres">
      <dgm:prSet presAssocID="{13ADFF9C-D9CC-4816-9674-32C189B1A9BE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002916-47C3-4CC9-BB2E-84DF81B0165F}" type="pres">
      <dgm:prSet presAssocID="{13ADFF9C-D9CC-4816-9674-32C189B1A9BE}" presName="negativeSpace" presStyleCnt="0"/>
      <dgm:spPr/>
    </dgm:pt>
    <dgm:pt modelId="{666461F5-4DBE-4275-A5BC-3F554527D3E5}" type="pres">
      <dgm:prSet presAssocID="{13ADFF9C-D9CC-4816-9674-32C189B1A9BE}" presName="childText" presStyleLbl="conFgAcc1" presStyleIdx="0" presStyleCnt="7">
        <dgm:presLayoutVars>
          <dgm:bulletEnabled val="1"/>
        </dgm:presLayoutVars>
      </dgm:prSet>
      <dgm:spPr/>
    </dgm:pt>
    <dgm:pt modelId="{AE1E3639-DE01-4CA0-B161-9DA055A9DFCF}" type="pres">
      <dgm:prSet presAssocID="{F55A0F09-B14E-4291-B9E4-B54CE9E697FC}" presName="spaceBetweenRectangles" presStyleCnt="0"/>
      <dgm:spPr/>
    </dgm:pt>
    <dgm:pt modelId="{6BF96BCF-5B12-4273-A0C0-2785F8E7A157}" type="pres">
      <dgm:prSet presAssocID="{96EBB87B-6A26-47EE-B7F8-8F9F9D47E327}" presName="parentLin" presStyleCnt="0"/>
      <dgm:spPr/>
    </dgm:pt>
    <dgm:pt modelId="{CBF12BB9-D2C8-439D-B75E-ABDA5C7333C2}" type="pres">
      <dgm:prSet presAssocID="{96EBB87B-6A26-47EE-B7F8-8F9F9D47E327}" presName="parentLeftMargin" presStyleLbl="node1" presStyleIdx="0" presStyleCnt="7"/>
      <dgm:spPr/>
      <dgm:t>
        <a:bodyPr/>
        <a:lstStyle/>
        <a:p>
          <a:endParaRPr lang="zh-CN" altLang="en-US"/>
        </a:p>
      </dgm:t>
    </dgm:pt>
    <dgm:pt modelId="{33B4D98C-24C8-4B6F-AACA-60CBCE4CFFE1}" type="pres">
      <dgm:prSet presAssocID="{96EBB87B-6A26-47EE-B7F8-8F9F9D47E327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780ADA7-40EA-4256-8781-22311B8186E5}" type="pres">
      <dgm:prSet presAssocID="{96EBB87B-6A26-47EE-B7F8-8F9F9D47E327}" presName="negativeSpace" presStyleCnt="0"/>
      <dgm:spPr/>
    </dgm:pt>
    <dgm:pt modelId="{3F1CC50D-86AF-493A-BB1C-D8047D15A58B}" type="pres">
      <dgm:prSet presAssocID="{96EBB87B-6A26-47EE-B7F8-8F9F9D47E327}" presName="childText" presStyleLbl="conFgAcc1" presStyleIdx="1" presStyleCnt="7">
        <dgm:presLayoutVars>
          <dgm:bulletEnabled val="1"/>
        </dgm:presLayoutVars>
      </dgm:prSet>
      <dgm:spPr/>
    </dgm:pt>
    <dgm:pt modelId="{02EF390A-FCD4-43B7-9098-343F4690B0EA}" type="pres">
      <dgm:prSet presAssocID="{EADD3285-09D1-4AAC-AE2D-0A8FA559ED9B}" presName="spaceBetweenRectangles" presStyleCnt="0"/>
      <dgm:spPr/>
    </dgm:pt>
    <dgm:pt modelId="{AC9098D4-24CE-4B10-8D1D-1DF6DF18FCD7}" type="pres">
      <dgm:prSet presAssocID="{839A2D34-385B-4F8A-B528-0B06CAA939C4}" presName="parentLin" presStyleCnt="0"/>
      <dgm:spPr/>
    </dgm:pt>
    <dgm:pt modelId="{6A1BD876-9F0E-4437-9070-112807B517FA}" type="pres">
      <dgm:prSet presAssocID="{839A2D34-385B-4F8A-B528-0B06CAA939C4}" presName="parentLeftMargin" presStyleLbl="node1" presStyleIdx="1" presStyleCnt="7"/>
      <dgm:spPr/>
      <dgm:t>
        <a:bodyPr/>
        <a:lstStyle/>
        <a:p>
          <a:endParaRPr lang="zh-CN" altLang="en-US"/>
        </a:p>
      </dgm:t>
    </dgm:pt>
    <dgm:pt modelId="{8402B1FA-7B5D-417B-BEC4-78646F41A5C1}" type="pres">
      <dgm:prSet presAssocID="{839A2D34-385B-4F8A-B528-0B06CAA939C4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D26E272-7EE5-49FA-9B10-291072229AE8}" type="pres">
      <dgm:prSet presAssocID="{839A2D34-385B-4F8A-B528-0B06CAA939C4}" presName="negativeSpace" presStyleCnt="0"/>
      <dgm:spPr/>
    </dgm:pt>
    <dgm:pt modelId="{D85ABA7D-2538-4066-ABB9-A931B52B4F03}" type="pres">
      <dgm:prSet presAssocID="{839A2D34-385B-4F8A-B528-0B06CAA939C4}" presName="childText" presStyleLbl="conFgAcc1" presStyleIdx="2" presStyleCnt="7">
        <dgm:presLayoutVars>
          <dgm:bulletEnabled val="1"/>
        </dgm:presLayoutVars>
      </dgm:prSet>
      <dgm:spPr/>
    </dgm:pt>
    <dgm:pt modelId="{197E01AB-40FA-4740-AAFB-A871CFDEA906}" type="pres">
      <dgm:prSet presAssocID="{66AAE83C-F6B1-4DA6-9289-C2029F95CA27}" presName="spaceBetweenRectangles" presStyleCnt="0"/>
      <dgm:spPr/>
    </dgm:pt>
    <dgm:pt modelId="{E3B4B519-E888-4E37-AA38-BDB5A1B25994}" type="pres">
      <dgm:prSet presAssocID="{C4206E98-126F-4BED-9589-C79C36533444}" presName="parentLin" presStyleCnt="0"/>
      <dgm:spPr/>
    </dgm:pt>
    <dgm:pt modelId="{3DC7D799-E24B-466C-9A18-4222396612CC}" type="pres">
      <dgm:prSet presAssocID="{C4206E98-126F-4BED-9589-C79C36533444}" presName="parentLeftMargin" presStyleLbl="node1" presStyleIdx="2" presStyleCnt="7"/>
      <dgm:spPr/>
      <dgm:t>
        <a:bodyPr/>
        <a:lstStyle/>
        <a:p>
          <a:endParaRPr lang="zh-CN" altLang="en-US"/>
        </a:p>
      </dgm:t>
    </dgm:pt>
    <dgm:pt modelId="{DF95E9AB-BDE2-456D-9789-968B19BC0516}" type="pres">
      <dgm:prSet presAssocID="{C4206E98-126F-4BED-9589-C79C36533444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75F11D-4C11-4100-BB0D-D38542F230CB}" type="pres">
      <dgm:prSet presAssocID="{C4206E98-126F-4BED-9589-C79C36533444}" presName="negativeSpace" presStyleCnt="0"/>
      <dgm:spPr/>
    </dgm:pt>
    <dgm:pt modelId="{7C6A5F5D-A7DC-4847-862E-E059F072DCCA}" type="pres">
      <dgm:prSet presAssocID="{C4206E98-126F-4BED-9589-C79C36533444}" presName="childText" presStyleLbl="conFgAcc1" presStyleIdx="3" presStyleCnt="7">
        <dgm:presLayoutVars>
          <dgm:bulletEnabled val="1"/>
        </dgm:presLayoutVars>
      </dgm:prSet>
      <dgm:spPr/>
    </dgm:pt>
    <dgm:pt modelId="{63D03754-36FA-4E3A-994C-BC30551CBBB4}" type="pres">
      <dgm:prSet presAssocID="{18521F88-7D1B-4078-8C84-EF316ED48592}" presName="spaceBetweenRectangles" presStyleCnt="0"/>
      <dgm:spPr/>
    </dgm:pt>
    <dgm:pt modelId="{513F2C2D-8F2B-4521-88DC-A8D4F71CD380}" type="pres">
      <dgm:prSet presAssocID="{CFE8C853-6469-4FCC-B5F9-BD7EC1E4E5CE}" presName="parentLin" presStyleCnt="0"/>
      <dgm:spPr/>
    </dgm:pt>
    <dgm:pt modelId="{F7F7340F-C2BC-4EFB-8F8C-0781A3D996EA}" type="pres">
      <dgm:prSet presAssocID="{CFE8C853-6469-4FCC-B5F9-BD7EC1E4E5CE}" presName="parentLeftMargin" presStyleLbl="node1" presStyleIdx="3" presStyleCnt="7"/>
      <dgm:spPr/>
      <dgm:t>
        <a:bodyPr/>
        <a:lstStyle/>
        <a:p>
          <a:endParaRPr lang="zh-CN" altLang="en-US"/>
        </a:p>
      </dgm:t>
    </dgm:pt>
    <dgm:pt modelId="{30B77B75-8803-4966-ABCC-A912F9781CA5}" type="pres">
      <dgm:prSet presAssocID="{CFE8C853-6469-4FCC-B5F9-BD7EC1E4E5CE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2451893-40DB-4AE3-BC2F-040759CA2ADB}" type="pres">
      <dgm:prSet presAssocID="{CFE8C853-6469-4FCC-B5F9-BD7EC1E4E5CE}" presName="negativeSpace" presStyleCnt="0"/>
      <dgm:spPr/>
    </dgm:pt>
    <dgm:pt modelId="{B3D4F9D4-A78F-41B7-953D-FC76395CDEBA}" type="pres">
      <dgm:prSet presAssocID="{CFE8C853-6469-4FCC-B5F9-BD7EC1E4E5CE}" presName="childText" presStyleLbl="conFgAcc1" presStyleIdx="4" presStyleCnt="7">
        <dgm:presLayoutVars>
          <dgm:bulletEnabled val="1"/>
        </dgm:presLayoutVars>
      </dgm:prSet>
      <dgm:spPr/>
    </dgm:pt>
    <dgm:pt modelId="{DBE6AD72-2E4A-4082-8A2D-06F71AEA1ABE}" type="pres">
      <dgm:prSet presAssocID="{65C4B0AF-D028-46C3-B6BD-875D59DC40EA}" presName="spaceBetweenRectangles" presStyleCnt="0"/>
      <dgm:spPr/>
    </dgm:pt>
    <dgm:pt modelId="{3BF6C4E7-1C81-4167-AC6B-26422F8F6025}" type="pres">
      <dgm:prSet presAssocID="{B1390075-AF8E-49AC-8319-2DC17C55A5B2}" presName="parentLin" presStyleCnt="0"/>
      <dgm:spPr/>
    </dgm:pt>
    <dgm:pt modelId="{82B12E2E-A6FF-4638-99E7-26D897C57931}" type="pres">
      <dgm:prSet presAssocID="{B1390075-AF8E-49AC-8319-2DC17C55A5B2}" presName="parentLeftMargin" presStyleLbl="node1" presStyleIdx="4" presStyleCnt="7"/>
      <dgm:spPr/>
      <dgm:t>
        <a:bodyPr/>
        <a:lstStyle/>
        <a:p>
          <a:endParaRPr lang="zh-CN" altLang="en-US"/>
        </a:p>
      </dgm:t>
    </dgm:pt>
    <dgm:pt modelId="{62BB7C41-029B-4099-A8E5-BCB9E4DE43E9}" type="pres">
      <dgm:prSet presAssocID="{B1390075-AF8E-49AC-8319-2DC17C55A5B2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E66E42E-834A-499B-8ACA-50ED21960B2C}" type="pres">
      <dgm:prSet presAssocID="{B1390075-AF8E-49AC-8319-2DC17C55A5B2}" presName="negativeSpace" presStyleCnt="0"/>
      <dgm:spPr/>
    </dgm:pt>
    <dgm:pt modelId="{1D25B816-8AAA-4959-AA25-CC8548CC0051}" type="pres">
      <dgm:prSet presAssocID="{B1390075-AF8E-49AC-8319-2DC17C55A5B2}" presName="childText" presStyleLbl="conFgAcc1" presStyleIdx="5" presStyleCnt="7">
        <dgm:presLayoutVars>
          <dgm:bulletEnabled val="1"/>
        </dgm:presLayoutVars>
      </dgm:prSet>
      <dgm:spPr/>
    </dgm:pt>
    <dgm:pt modelId="{0BEDB819-AAD4-4038-89E8-1F18A8670E74}" type="pres">
      <dgm:prSet presAssocID="{E96DE3F9-F376-41AD-9573-1A94C64CA51C}" presName="spaceBetweenRectangles" presStyleCnt="0"/>
      <dgm:spPr/>
    </dgm:pt>
    <dgm:pt modelId="{1667536F-7D60-4AA8-BE01-8D4D636D6FD2}" type="pres">
      <dgm:prSet presAssocID="{94DE0B1F-E45B-46A1-BB87-224E583B2C18}" presName="parentLin" presStyleCnt="0"/>
      <dgm:spPr/>
    </dgm:pt>
    <dgm:pt modelId="{521C0B09-CD6B-4BBA-8372-66D95536E5BA}" type="pres">
      <dgm:prSet presAssocID="{94DE0B1F-E45B-46A1-BB87-224E583B2C18}" presName="parentLeftMargin" presStyleLbl="node1" presStyleIdx="5" presStyleCnt="7"/>
      <dgm:spPr/>
      <dgm:t>
        <a:bodyPr/>
        <a:lstStyle/>
        <a:p>
          <a:endParaRPr lang="zh-CN" altLang="en-US"/>
        </a:p>
      </dgm:t>
    </dgm:pt>
    <dgm:pt modelId="{7BC75B47-A204-444D-BF91-2741F176E086}" type="pres">
      <dgm:prSet presAssocID="{94DE0B1F-E45B-46A1-BB87-224E583B2C18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51C6241-9949-4E70-BB19-74B1BAA8DF6C}" type="pres">
      <dgm:prSet presAssocID="{94DE0B1F-E45B-46A1-BB87-224E583B2C18}" presName="negativeSpace" presStyleCnt="0"/>
      <dgm:spPr/>
    </dgm:pt>
    <dgm:pt modelId="{82287446-26B4-4EB7-B9B4-29FE85EA9898}" type="pres">
      <dgm:prSet presAssocID="{94DE0B1F-E45B-46A1-BB87-224E583B2C18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0C36626F-CA94-425B-BEC6-5B7B0C956792}" type="presOf" srcId="{B1390075-AF8E-49AC-8319-2DC17C55A5B2}" destId="{62BB7C41-029B-4099-A8E5-BCB9E4DE43E9}" srcOrd="1" destOrd="0" presId="urn:microsoft.com/office/officeart/2005/8/layout/list1"/>
    <dgm:cxn modelId="{46782874-2273-498E-9DDF-A4EAEE3A1E87}" type="presOf" srcId="{CFE8C853-6469-4FCC-B5F9-BD7EC1E4E5CE}" destId="{30B77B75-8803-4966-ABCC-A912F9781CA5}" srcOrd="1" destOrd="0" presId="urn:microsoft.com/office/officeart/2005/8/layout/list1"/>
    <dgm:cxn modelId="{03D160C0-CF52-447A-93FA-C4C4F709AB27}" type="presOf" srcId="{CFE8C853-6469-4FCC-B5F9-BD7EC1E4E5CE}" destId="{F7F7340F-C2BC-4EFB-8F8C-0781A3D996EA}" srcOrd="0" destOrd="0" presId="urn:microsoft.com/office/officeart/2005/8/layout/list1"/>
    <dgm:cxn modelId="{B2CC0595-7D3F-435B-847F-CCB1A1D7CDD1}" srcId="{37625E84-EE80-44F0-8992-52983E979C99}" destId="{B1390075-AF8E-49AC-8319-2DC17C55A5B2}" srcOrd="5" destOrd="0" parTransId="{4FCC8E9C-3FE9-49D4-87B3-781941679253}" sibTransId="{E96DE3F9-F376-41AD-9573-1A94C64CA51C}"/>
    <dgm:cxn modelId="{07C03C46-72F7-454B-9230-9887668478E8}" srcId="{37625E84-EE80-44F0-8992-52983E979C99}" destId="{96EBB87B-6A26-47EE-B7F8-8F9F9D47E327}" srcOrd="1" destOrd="0" parTransId="{10FFB64C-E1A9-436C-BE3F-CBE19CA83BE2}" sibTransId="{EADD3285-09D1-4AAC-AE2D-0A8FA559ED9B}"/>
    <dgm:cxn modelId="{4BD1C345-A4C8-4E10-AE8F-C336654B6759}" type="presOf" srcId="{B1390075-AF8E-49AC-8319-2DC17C55A5B2}" destId="{82B12E2E-A6FF-4638-99E7-26D897C57931}" srcOrd="0" destOrd="0" presId="urn:microsoft.com/office/officeart/2005/8/layout/list1"/>
    <dgm:cxn modelId="{62D20137-451F-4F75-A2E8-ED2CE67060B7}" type="presOf" srcId="{839A2D34-385B-4F8A-B528-0B06CAA939C4}" destId="{6A1BD876-9F0E-4437-9070-112807B517FA}" srcOrd="0" destOrd="0" presId="urn:microsoft.com/office/officeart/2005/8/layout/list1"/>
    <dgm:cxn modelId="{482A6761-C11E-4A5D-AFD8-B3A9981ABFAD}" type="presOf" srcId="{13ADFF9C-D9CC-4816-9674-32C189B1A9BE}" destId="{13E7D76B-1605-40D9-9CF8-A5D13489C430}" srcOrd="1" destOrd="0" presId="urn:microsoft.com/office/officeart/2005/8/layout/list1"/>
    <dgm:cxn modelId="{796B2FB4-9253-463A-A7A0-03AB2DCB6793}" type="presOf" srcId="{96EBB87B-6A26-47EE-B7F8-8F9F9D47E327}" destId="{CBF12BB9-D2C8-439D-B75E-ABDA5C7333C2}" srcOrd="0" destOrd="0" presId="urn:microsoft.com/office/officeart/2005/8/layout/list1"/>
    <dgm:cxn modelId="{D94B879B-341A-4BCC-AC50-7986820E6B33}" type="presOf" srcId="{96EBB87B-6A26-47EE-B7F8-8F9F9D47E327}" destId="{33B4D98C-24C8-4B6F-AACA-60CBCE4CFFE1}" srcOrd="1" destOrd="0" presId="urn:microsoft.com/office/officeart/2005/8/layout/list1"/>
    <dgm:cxn modelId="{2A386D7C-FBAB-4B82-AC26-E33C7A4BB4FF}" type="presOf" srcId="{839A2D34-385B-4F8A-B528-0B06CAA939C4}" destId="{8402B1FA-7B5D-417B-BEC4-78646F41A5C1}" srcOrd="1" destOrd="0" presId="urn:microsoft.com/office/officeart/2005/8/layout/list1"/>
    <dgm:cxn modelId="{6016FEA2-FC51-484E-91FD-719889BACDA9}" srcId="{37625E84-EE80-44F0-8992-52983E979C99}" destId="{94DE0B1F-E45B-46A1-BB87-224E583B2C18}" srcOrd="6" destOrd="0" parTransId="{97AF2BA2-9C24-4145-B62A-5553905F58E8}" sibTransId="{4D0595BF-E414-46C4-9884-AD99367EEC3F}"/>
    <dgm:cxn modelId="{9E4CC4F9-0AED-4C5F-8233-71D9DD892B07}" type="presOf" srcId="{94DE0B1F-E45B-46A1-BB87-224E583B2C18}" destId="{521C0B09-CD6B-4BBA-8372-66D95536E5BA}" srcOrd="0" destOrd="0" presId="urn:microsoft.com/office/officeart/2005/8/layout/list1"/>
    <dgm:cxn modelId="{DF9DCFEE-E7F0-4A8A-A015-F706C3550BDB}" type="presOf" srcId="{37625E84-EE80-44F0-8992-52983E979C99}" destId="{B8F12595-E6D3-4B7E-B4AC-B5AC178F1D2F}" srcOrd="0" destOrd="0" presId="urn:microsoft.com/office/officeart/2005/8/layout/list1"/>
    <dgm:cxn modelId="{ED4064C0-3FDB-46CA-B95F-411AB77A3EE3}" type="presOf" srcId="{94DE0B1F-E45B-46A1-BB87-224E583B2C18}" destId="{7BC75B47-A204-444D-BF91-2741F176E086}" srcOrd="1" destOrd="0" presId="urn:microsoft.com/office/officeart/2005/8/layout/list1"/>
    <dgm:cxn modelId="{A3B6F375-E190-40C3-9199-F27D41E84CCE}" srcId="{37625E84-EE80-44F0-8992-52983E979C99}" destId="{13ADFF9C-D9CC-4816-9674-32C189B1A9BE}" srcOrd="0" destOrd="0" parTransId="{0D69EAF1-CBD5-48CD-BF4C-7FD459525AD9}" sibTransId="{F55A0F09-B14E-4291-B9E4-B54CE9E697FC}"/>
    <dgm:cxn modelId="{D7615640-29E7-404C-AC41-6DBCC8644743}" type="presOf" srcId="{C4206E98-126F-4BED-9589-C79C36533444}" destId="{DF95E9AB-BDE2-456D-9789-968B19BC0516}" srcOrd="1" destOrd="0" presId="urn:microsoft.com/office/officeart/2005/8/layout/list1"/>
    <dgm:cxn modelId="{287E3DCE-5EF2-411C-A45A-ECCC2ACF642C}" srcId="{37625E84-EE80-44F0-8992-52983E979C99}" destId="{839A2D34-385B-4F8A-B528-0B06CAA939C4}" srcOrd="2" destOrd="0" parTransId="{8C539432-E6CB-4CBB-BBEF-D3E46BA85869}" sibTransId="{66AAE83C-F6B1-4DA6-9289-C2029F95CA27}"/>
    <dgm:cxn modelId="{530CE1EA-300E-454A-8056-A7037ADE9273}" type="presOf" srcId="{C4206E98-126F-4BED-9589-C79C36533444}" destId="{3DC7D799-E24B-466C-9A18-4222396612CC}" srcOrd="0" destOrd="0" presId="urn:microsoft.com/office/officeart/2005/8/layout/list1"/>
    <dgm:cxn modelId="{9A18A1BA-C9DA-4C92-95B6-22BE6097940B}" type="presOf" srcId="{13ADFF9C-D9CC-4816-9674-32C189B1A9BE}" destId="{2DE3C712-2F31-4C5E-A634-E31E5F81B186}" srcOrd="0" destOrd="0" presId="urn:microsoft.com/office/officeart/2005/8/layout/list1"/>
    <dgm:cxn modelId="{BAF73ED6-CD18-4174-A1E2-25B9714E1B9A}" srcId="{37625E84-EE80-44F0-8992-52983E979C99}" destId="{CFE8C853-6469-4FCC-B5F9-BD7EC1E4E5CE}" srcOrd="4" destOrd="0" parTransId="{42A727A5-370D-4DD5-951B-697D007E4395}" sibTransId="{65C4B0AF-D028-46C3-B6BD-875D59DC40EA}"/>
    <dgm:cxn modelId="{E7CAD5C1-9156-4834-A80D-37165F943F77}" srcId="{37625E84-EE80-44F0-8992-52983E979C99}" destId="{C4206E98-126F-4BED-9589-C79C36533444}" srcOrd="3" destOrd="0" parTransId="{A544F5C4-A8EF-42FB-A287-000DF3011252}" sibTransId="{18521F88-7D1B-4078-8C84-EF316ED48592}"/>
    <dgm:cxn modelId="{F1EB802B-0663-47AF-B3C4-A86EFA385B0F}" type="presParOf" srcId="{B8F12595-E6D3-4B7E-B4AC-B5AC178F1D2F}" destId="{9BF6C817-E02C-4885-BF76-9E5F479DECFC}" srcOrd="0" destOrd="0" presId="urn:microsoft.com/office/officeart/2005/8/layout/list1"/>
    <dgm:cxn modelId="{5258C848-D7D1-4B11-9037-B180A18890F0}" type="presParOf" srcId="{9BF6C817-E02C-4885-BF76-9E5F479DECFC}" destId="{2DE3C712-2F31-4C5E-A634-E31E5F81B186}" srcOrd="0" destOrd="0" presId="urn:microsoft.com/office/officeart/2005/8/layout/list1"/>
    <dgm:cxn modelId="{2DD87A14-5ACE-499E-81C5-C59B8564FAF5}" type="presParOf" srcId="{9BF6C817-E02C-4885-BF76-9E5F479DECFC}" destId="{13E7D76B-1605-40D9-9CF8-A5D13489C430}" srcOrd="1" destOrd="0" presId="urn:microsoft.com/office/officeart/2005/8/layout/list1"/>
    <dgm:cxn modelId="{F637B004-D70C-495E-91DB-3129365320C9}" type="presParOf" srcId="{B8F12595-E6D3-4B7E-B4AC-B5AC178F1D2F}" destId="{F1002916-47C3-4CC9-BB2E-84DF81B0165F}" srcOrd="1" destOrd="0" presId="urn:microsoft.com/office/officeart/2005/8/layout/list1"/>
    <dgm:cxn modelId="{18057F52-8808-40E8-A6A8-4816D9F98C52}" type="presParOf" srcId="{B8F12595-E6D3-4B7E-B4AC-B5AC178F1D2F}" destId="{666461F5-4DBE-4275-A5BC-3F554527D3E5}" srcOrd="2" destOrd="0" presId="urn:microsoft.com/office/officeart/2005/8/layout/list1"/>
    <dgm:cxn modelId="{44208E98-33BF-466D-A6C2-B42F22408C92}" type="presParOf" srcId="{B8F12595-E6D3-4B7E-B4AC-B5AC178F1D2F}" destId="{AE1E3639-DE01-4CA0-B161-9DA055A9DFCF}" srcOrd="3" destOrd="0" presId="urn:microsoft.com/office/officeart/2005/8/layout/list1"/>
    <dgm:cxn modelId="{90BC6FD6-4BA3-4FA9-BEF0-B986A8608AA7}" type="presParOf" srcId="{B8F12595-E6D3-4B7E-B4AC-B5AC178F1D2F}" destId="{6BF96BCF-5B12-4273-A0C0-2785F8E7A157}" srcOrd="4" destOrd="0" presId="urn:microsoft.com/office/officeart/2005/8/layout/list1"/>
    <dgm:cxn modelId="{DC8CD87E-0416-4B49-859F-A1CD224A4714}" type="presParOf" srcId="{6BF96BCF-5B12-4273-A0C0-2785F8E7A157}" destId="{CBF12BB9-D2C8-439D-B75E-ABDA5C7333C2}" srcOrd="0" destOrd="0" presId="urn:microsoft.com/office/officeart/2005/8/layout/list1"/>
    <dgm:cxn modelId="{8EE30633-A981-4A3B-AAD3-3D053EE4F7B4}" type="presParOf" srcId="{6BF96BCF-5B12-4273-A0C0-2785F8E7A157}" destId="{33B4D98C-24C8-4B6F-AACA-60CBCE4CFFE1}" srcOrd="1" destOrd="0" presId="urn:microsoft.com/office/officeart/2005/8/layout/list1"/>
    <dgm:cxn modelId="{7F43E4B9-3695-4F3D-8BBF-140B393291CF}" type="presParOf" srcId="{B8F12595-E6D3-4B7E-B4AC-B5AC178F1D2F}" destId="{0780ADA7-40EA-4256-8781-22311B8186E5}" srcOrd="5" destOrd="0" presId="urn:microsoft.com/office/officeart/2005/8/layout/list1"/>
    <dgm:cxn modelId="{B8226A7E-7DCD-4937-9D02-75B9DE4B5683}" type="presParOf" srcId="{B8F12595-E6D3-4B7E-B4AC-B5AC178F1D2F}" destId="{3F1CC50D-86AF-493A-BB1C-D8047D15A58B}" srcOrd="6" destOrd="0" presId="urn:microsoft.com/office/officeart/2005/8/layout/list1"/>
    <dgm:cxn modelId="{976AD5CE-59A2-42F5-9EEB-72CF6E66A296}" type="presParOf" srcId="{B8F12595-E6D3-4B7E-B4AC-B5AC178F1D2F}" destId="{02EF390A-FCD4-43B7-9098-343F4690B0EA}" srcOrd="7" destOrd="0" presId="urn:microsoft.com/office/officeart/2005/8/layout/list1"/>
    <dgm:cxn modelId="{37EC7786-E2DD-4C75-A965-D41403F16056}" type="presParOf" srcId="{B8F12595-E6D3-4B7E-B4AC-B5AC178F1D2F}" destId="{AC9098D4-24CE-4B10-8D1D-1DF6DF18FCD7}" srcOrd="8" destOrd="0" presId="urn:microsoft.com/office/officeart/2005/8/layout/list1"/>
    <dgm:cxn modelId="{852E02A0-EE8B-4BEB-8E9E-34D5FF2A297C}" type="presParOf" srcId="{AC9098D4-24CE-4B10-8D1D-1DF6DF18FCD7}" destId="{6A1BD876-9F0E-4437-9070-112807B517FA}" srcOrd="0" destOrd="0" presId="urn:microsoft.com/office/officeart/2005/8/layout/list1"/>
    <dgm:cxn modelId="{859AF6C8-1755-4552-BE22-C73FC9628969}" type="presParOf" srcId="{AC9098D4-24CE-4B10-8D1D-1DF6DF18FCD7}" destId="{8402B1FA-7B5D-417B-BEC4-78646F41A5C1}" srcOrd="1" destOrd="0" presId="urn:microsoft.com/office/officeart/2005/8/layout/list1"/>
    <dgm:cxn modelId="{DAC92C8F-C780-4A6D-883F-3A882938B00A}" type="presParOf" srcId="{B8F12595-E6D3-4B7E-B4AC-B5AC178F1D2F}" destId="{9D26E272-7EE5-49FA-9B10-291072229AE8}" srcOrd="9" destOrd="0" presId="urn:microsoft.com/office/officeart/2005/8/layout/list1"/>
    <dgm:cxn modelId="{26A1E4F5-A066-4738-842C-E71B01AFEB67}" type="presParOf" srcId="{B8F12595-E6D3-4B7E-B4AC-B5AC178F1D2F}" destId="{D85ABA7D-2538-4066-ABB9-A931B52B4F03}" srcOrd="10" destOrd="0" presId="urn:microsoft.com/office/officeart/2005/8/layout/list1"/>
    <dgm:cxn modelId="{028ACA20-0A94-4354-88D4-AA176EAE9BF7}" type="presParOf" srcId="{B8F12595-E6D3-4B7E-B4AC-B5AC178F1D2F}" destId="{197E01AB-40FA-4740-AAFB-A871CFDEA906}" srcOrd="11" destOrd="0" presId="urn:microsoft.com/office/officeart/2005/8/layout/list1"/>
    <dgm:cxn modelId="{FB7B9F05-6F7C-4D01-B8AF-56DA653ABDC8}" type="presParOf" srcId="{B8F12595-E6D3-4B7E-B4AC-B5AC178F1D2F}" destId="{E3B4B519-E888-4E37-AA38-BDB5A1B25994}" srcOrd="12" destOrd="0" presId="urn:microsoft.com/office/officeart/2005/8/layout/list1"/>
    <dgm:cxn modelId="{E84AF1DB-D9D5-45B3-8EF4-E8E9673D2C8E}" type="presParOf" srcId="{E3B4B519-E888-4E37-AA38-BDB5A1B25994}" destId="{3DC7D799-E24B-466C-9A18-4222396612CC}" srcOrd="0" destOrd="0" presId="urn:microsoft.com/office/officeart/2005/8/layout/list1"/>
    <dgm:cxn modelId="{4C7CC0CD-D02E-4362-8536-0DF55EF7FF20}" type="presParOf" srcId="{E3B4B519-E888-4E37-AA38-BDB5A1B25994}" destId="{DF95E9AB-BDE2-456D-9789-968B19BC0516}" srcOrd="1" destOrd="0" presId="urn:microsoft.com/office/officeart/2005/8/layout/list1"/>
    <dgm:cxn modelId="{0A5E895E-C383-4F34-8E16-75C4B5E3A755}" type="presParOf" srcId="{B8F12595-E6D3-4B7E-B4AC-B5AC178F1D2F}" destId="{FC75F11D-4C11-4100-BB0D-D38542F230CB}" srcOrd="13" destOrd="0" presId="urn:microsoft.com/office/officeart/2005/8/layout/list1"/>
    <dgm:cxn modelId="{06573871-5BBE-4805-9D73-C694D876F8B8}" type="presParOf" srcId="{B8F12595-E6D3-4B7E-B4AC-B5AC178F1D2F}" destId="{7C6A5F5D-A7DC-4847-862E-E059F072DCCA}" srcOrd="14" destOrd="0" presId="urn:microsoft.com/office/officeart/2005/8/layout/list1"/>
    <dgm:cxn modelId="{7AFE9E53-3FB1-4965-9240-2727F9B0C4BA}" type="presParOf" srcId="{B8F12595-E6D3-4B7E-B4AC-B5AC178F1D2F}" destId="{63D03754-36FA-4E3A-994C-BC30551CBBB4}" srcOrd="15" destOrd="0" presId="urn:microsoft.com/office/officeart/2005/8/layout/list1"/>
    <dgm:cxn modelId="{3D9D5E8D-B737-45F0-9580-2B31B9A8D0C2}" type="presParOf" srcId="{B8F12595-E6D3-4B7E-B4AC-B5AC178F1D2F}" destId="{513F2C2D-8F2B-4521-88DC-A8D4F71CD380}" srcOrd="16" destOrd="0" presId="urn:microsoft.com/office/officeart/2005/8/layout/list1"/>
    <dgm:cxn modelId="{C3ACAED3-DFD5-4A40-AC21-3C2C4D6D8FE1}" type="presParOf" srcId="{513F2C2D-8F2B-4521-88DC-A8D4F71CD380}" destId="{F7F7340F-C2BC-4EFB-8F8C-0781A3D996EA}" srcOrd="0" destOrd="0" presId="urn:microsoft.com/office/officeart/2005/8/layout/list1"/>
    <dgm:cxn modelId="{5A0A95BA-A7D4-4C89-AC1A-060EEDD75C72}" type="presParOf" srcId="{513F2C2D-8F2B-4521-88DC-A8D4F71CD380}" destId="{30B77B75-8803-4966-ABCC-A912F9781CA5}" srcOrd="1" destOrd="0" presId="urn:microsoft.com/office/officeart/2005/8/layout/list1"/>
    <dgm:cxn modelId="{9BF20CA0-533E-4D9E-9E1B-BC4E72D05D96}" type="presParOf" srcId="{B8F12595-E6D3-4B7E-B4AC-B5AC178F1D2F}" destId="{62451893-40DB-4AE3-BC2F-040759CA2ADB}" srcOrd="17" destOrd="0" presId="urn:microsoft.com/office/officeart/2005/8/layout/list1"/>
    <dgm:cxn modelId="{A3C10329-0D66-419A-8D65-BF035A3849E8}" type="presParOf" srcId="{B8F12595-E6D3-4B7E-B4AC-B5AC178F1D2F}" destId="{B3D4F9D4-A78F-41B7-953D-FC76395CDEBA}" srcOrd="18" destOrd="0" presId="urn:microsoft.com/office/officeart/2005/8/layout/list1"/>
    <dgm:cxn modelId="{E1B3474E-F420-47A8-A3AA-7457EA98EC55}" type="presParOf" srcId="{B8F12595-E6D3-4B7E-B4AC-B5AC178F1D2F}" destId="{DBE6AD72-2E4A-4082-8A2D-06F71AEA1ABE}" srcOrd="19" destOrd="0" presId="urn:microsoft.com/office/officeart/2005/8/layout/list1"/>
    <dgm:cxn modelId="{C7E2D694-4B7B-4D12-BF41-E1D8DF62E142}" type="presParOf" srcId="{B8F12595-E6D3-4B7E-B4AC-B5AC178F1D2F}" destId="{3BF6C4E7-1C81-4167-AC6B-26422F8F6025}" srcOrd="20" destOrd="0" presId="urn:microsoft.com/office/officeart/2005/8/layout/list1"/>
    <dgm:cxn modelId="{0A97ACE9-5DCD-4682-B5C3-6C6C5F89C86E}" type="presParOf" srcId="{3BF6C4E7-1C81-4167-AC6B-26422F8F6025}" destId="{82B12E2E-A6FF-4638-99E7-26D897C57931}" srcOrd="0" destOrd="0" presId="urn:microsoft.com/office/officeart/2005/8/layout/list1"/>
    <dgm:cxn modelId="{50E052CA-26FC-46D6-A146-63CE8DF98B12}" type="presParOf" srcId="{3BF6C4E7-1C81-4167-AC6B-26422F8F6025}" destId="{62BB7C41-029B-4099-A8E5-BCB9E4DE43E9}" srcOrd="1" destOrd="0" presId="urn:microsoft.com/office/officeart/2005/8/layout/list1"/>
    <dgm:cxn modelId="{274E2B6E-6211-49B3-B249-3F1AAE18919B}" type="presParOf" srcId="{B8F12595-E6D3-4B7E-B4AC-B5AC178F1D2F}" destId="{CE66E42E-834A-499B-8ACA-50ED21960B2C}" srcOrd="21" destOrd="0" presId="urn:microsoft.com/office/officeart/2005/8/layout/list1"/>
    <dgm:cxn modelId="{A310D112-DBA1-4B79-AE5B-DEDA82C7DB56}" type="presParOf" srcId="{B8F12595-E6D3-4B7E-B4AC-B5AC178F1D2F}" destId="{1D25B816-8AAA-4959-AA25-CC8548CC0051}" srcOrd="22" destOrd="0" presId="urn:microsoft.com/office/officeart/2005/8/layout/list1"/>
    <dgm:cxn modelId="{8186D9D5-143A-4415-8297-018EC1855895}" type="presParOf" srcId="{B8F12595-E6D3-4B7E-B4AC-B5AC178F1D2F}" destId="{0BEDB819-AAD4-4038-89E8-1F18A8670E74}" srcOrd="23" destOrd="0" presId="urn:microsoft.com/office/officeart/2005/8/layout/list1"/>
    <dgm:cxn modelId="{DFF4D8A1-AC57-409F-8013-E8E2A04D88C3}" type="presParOf" srcId="{B8F12595-E6D3-4B7E-B4AC-B5AC178F1D2F}" destId="{1667536F-7D60-4AA8-BE01-8D4D636D6FD2}" srcOrd="24" destOrd="0" presId="urn:microsoft.com/office/officeart/2005/8/layout/list1"/>
    <dgm:cxn modelId="{605662FC-0236-40DF-B3EC-B621E1A3286E}" type="presParOf" srcId="{1667536F-7D60-4AA8-BE01-8D4D636D6FD2}" destId="{521C0B09-CD6B-4BBA-8372-66D95536E5BA}" srcOrd="0" destOrd="0" presId="urn:microsoft.com/office/officeart/2005/8/layout/list1"/>
    <dgm:cxn modelId="{11CBD8EA-5533-45CA-9F3A-9BD1A82611AD}" type="presParOf" srcId="{1667536F-7D60-4AA8-BE01-8D4D636D6FD2}" destId="{7BC75B47-A204-444D-BF91-2741F176E086}" srcOrd="1" destOrd="0" presId="urn:microsoft.com/office/officeart/2005/8/layout/list1"/>
    <dgm:cxn modelId="{09E8F433-ED08-43B7-9277-E3E6AF3F4BA3}" type="presParOf" srcId="{B8F12595-E6D3-4B7E-B4AC-B5AC178F1D2F}" destId="{851C6241-9949-4E70-BB19-74B1BAA8DF6C}" srcOrd="25" destOrd="0" presId="urn:microsoft.com/office/officeart/2005/8/layout/list1"/>
    <dgm:cxn modelId="{10A2D5EC-F2CD-4DD6-A24B-4723D777FE82}" type="presParOf" srcId="{B8F12595-E6D3-4B7E-B4AC-B5AC178F1D2F}" destId="{82287446-26B4-4EB7-B9B4-29FE85EA9898}" srcOrd="26" destOrd="0" presId="urn:microsoft.com/office/officeart/2005/8/layout/list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441A59-58A9-4B09-851E-9936CA3A620B}" type="doc">
      <dgm:prSet loTypeId="urn:microsoft.com/office/officeart/2005/8/layout/radial4" loCatId="relationship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E6FB4BFE-831C-412E-8F48-EF0230380357}">
      <dgm:prSet phldrT="[文本]" custT="1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r>
            <a:rPr lang="zh-CN" altLang="en-US" sz="4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智能卫星</a:t>
          </a:r>
        </a:p>
      </dgm:t>
    </dgm:pt>
    <dgm:pt modelId="{87DBA20C-0833-4591-B8BE-8DB65625076A}" type="parTrans" cxnId="{530191DA-9BEB-4161-B932-1890309023A6}">
      <dgm:prSet/>
      <dgm:spPr/>
      <dgm:t>
        <a:bodyPr/>
        <a:lstStyle/>
        <a:p>
          <a:endParaRPr lang="zh-CN" altLang="en-US" sz="1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7652491-90BE-49E1-99FA-C1E074F9B8F6}" type="sibTrans" cxnId="{530191DA-9BEB-4161-B932-1890309023A6}">
      <dgm:prSet/>
      <dgm:spPr/>
      <dgm:t>
        <a:bodyPr/>
        <a:lstStyle/>
        <a:p>
          <a:endParaRPr lang="zh-CN" altLang="en-US" sz="1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4DF6C7-9DE8-41ED-ABE1-5EE0B552B140}">
      <dgm:prSet phldrT="[文本]" custT="1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r>
            <a:rPr lang="zh-CN" altLang="en-US" sz="28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智能控制</a:t>
          </a:r>
          <a:endParaRPr lang="zh-CN" altLang="en-US" sz="2800" b="1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AE02253-5784-4CED-A7A6-AC072352873C}" type="parTrans" cxnId="{4921118F-84C1-4460-926A-4C38E8682E18}">
      <dgm:prSet/>
      <dgm:spPr/>
      <dgm:t>
        <a:bodyPr/>
        <a:lstStyle/>
        <a:p>
          <a:endParaRPr lang="zh-CN" altLang="en-US" sz="1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1B4CDA2-8C12-466C-85E2-0A525DEB37A0}" type="sibTrans" cxnId="{4921118F-84C1-4460-926A-4C38E8682E18}">
      <dgm:prSet/>
      <dgm:spPr/>
      <dgm:t>
        <a:bodyPr/>
        <a:lstStyle/>
        <a:p>
          <a:endParaRPr lang="zh-CN" altLang="en-US" sz="1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D36533E-7952-45BB-8D60-7EE6061D7E45}">
      <dgm:prSet phldrT="[文本]" custT="1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r>
            <a:rPr lang="zh-CN" altLang="en-US" sz="2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智能成像</a:t>
          </a:r>
        </a:p>
      </dgm:t>
    </dgm:pt>
    <dgm:pt modelId="{84CFE7AB-52D9-4727-9F0D-56F0B62C6A54}" type="parTrans" cxnId="{699946ED-9EA4-4013-A9B3-8546BA544D88}">
      <dgm:prSet/>
      <dgm:spPr/>
      <dgm:t>
        <a:bodyPr/>
        <a:lstStyle/>
        <a:p>
          <a:endParaRPr lang="zh-CN" altLang="en-US" sz="1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3F3739F-184F-4647-A4F3-8767F519B5FC}" type="sibTrans" cxnId="{699946ED-9EA4-4013-A9B3-8546BA544D88}">
      <dgm:prSet/>
      <dgm:spPr/>
      <dgm:t>
        <a:bodyPr/>
        <a:lstStyle/>
        <a:p>
          <a:endParaRPr lang="zh-CN" altLang="en-US" sz="1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264DF20-BFE0-4722-A208-1A5319244AE3}">
      <dgm:prSet phldrT="[文本]" custT="1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r>
            <a:rPr lang="zh-CN" altLang="en-US" sz="28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智能运行</a:t>
          </a:r>
          <a:endParaRPr lang="zh-CN" altLang="en-US" sz="2800" b="1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2436A5B-DEDC-45F0-A9B7-A5FD09C53CD1}" type="parTrans" cxnId="{38245256-9887-4CA2-86C6-B7E8D7EDDBF5}">
      <dgm:prSet/>
      <dgm:spPr/>
      <dgm:t>
        <a:bodyPr/>
        <a:lstStyle/>
        <a:p>
          <a:endParaRPr lang="zh-CN" altLang="en-US" sz="1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9DE6981-DB29-4B8F-9EB6-303D42A06743}" type="sibTrans" cxnId="{38245256-9887-4CA2-86C6-B7E8D7EDDBF5}">
      <dgm:prSet/>
      <dgm:spPr/>
      <dgm:t>
        <a:bodyPr/>
        <a:lstStyle/>
        <a:p>
          <a:endParaRPr lang="zh-CN" altLang="en-US" sz="18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10B70C1-8725-40F1-9613-1FC0DEB3C69E}">
      <dgm:prSet phldrT="[文本]" custT="1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r>
            <a:rPr lang="zh-CN" altLang="en-US" sz="28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智能通信</a:t>
          </a:r>
          <a:endParaRPr lang="zh-CN" altLang="en-US" sz="2800" b="1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88B2063-B85A-49F3-B1C9-90E899026D35}" type="parTrans" cxnId="{D8F47B4D-1FC6-4927-9F61-C6E7A13B6B7E}">
      <dgm:prSet/>
      <dgm:spPr/>
      <dgm:t>
        <a:bodyPr/>
        <a:lstStyle/>
        <a:p>
          <a:endParaRPr lang="zh-CN" altLang="en-US"/>
        </a:p>
      </dgm:t>
    </dgm:pt>
    <dgm:pt modelId="{529FCEA5-F58F-40AE-9358-E1BC956E288D}" type="sibTrans" cxnId="{D8F47B4D-1FC6-4927-9F61-C6E7A13B6B7E}">
      <dgm:prSet/>
      <dgm:spPr/>
      <dgm:t>
        <a:bodyPr/>
        <a:lstStyle/>
        <a:p>
          <a:endParaRPr lang="zh-CN" altLang="en-US"/>
        </a:p>
      </dgm:t>
    </dgm:pt>
    <dgm:pt modelId="{CFF69955-E510-4735-B62B-ED6C9C916469}" type="pres">
      <dgm:prSet presAssocID="{8A441A59-58A9-4B09-851E-9936CA3A620B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3476D68-3079-4D87-BC69-455F48CDAB50}" type="pres">
      <dgm:prSet presAssocID="{E6FB4BFE-831C-412E-8F48-EF0230380357}" presName="centerShape" presStyleLbl="node0" presStyleIdx="0" presStyleCnt="1"/>
      <dgm:spPr/>
      <dgm:t>
        <a:bodyPr/>
        <a:lstStyle/>
        <a:p>
          <a:endParaRPr lang="zh-CN" altLang="en-US"/>
        </a:p>
      </dgm:t>
    </dgm:pt>
    <dgm:pt modelId="{6AEEF357-A0D7-447B-846F-94178A718C27}" type="pres">
      <dgm:prSet presAssocID="{CAE02253-5784-4CED-A7A6-AC072352873C}" presName="parTrans" presStyleLbl="bgSibTrans2D1" presStyleIdx="0" presStyleCnt="4"/>
      <dgm:spPr/>
      <dgm:t>
        <a:bodyPr/>
        <a:lstStyle/>
        <a:p>
          <a:endParaRPr lang="zh-CN" altLang="en-US"/>
        </a:p>
      </dgm:t>
    </dgm:pt>
    <dgm:pt modelId="{4D5786A1-240F-4121-B72A-FA3A61B8D8E8}" type="pres">
      <dgm:prSet presAssocID="{134DF6C7-9DE8-41ED-ABE1-5EE0B552B14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78AA868-D14E-4A7B-8F96-5CEA3F20C09E}" type="pres">
      <dgm:prSet presAssocID="{84CFE7AB-52D9-4727-9F0D-56F0B62C6A54}" presName="parTrans" presStyleLbl="bgSibTrans2D1" presStyleIdx="1" presStyleCnt="4"/>
      <dgm:spPr/>
      <dgm:t>
        <a:bodyPr/>
        <a:lstStyle/>
        <a:p>
          <a:endParaRPr lang="zh-CN" altLang="en-US"/>
        </a:p>
      </dgm:t>
    </dgm:pt>
    <dgm:pt modelId="{B627E22E-203B-4B82-A400-1380991144F2}" type="pres">
      <dgm:prSet presAssocID="{9D36533E-7952-45BB-8D60-7EE6061D7E45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C1A8AC4-58A2-48BC-BDA3-308B14C0F848}" type="pres">
      <dgm:prSet presAssocID="{988B2063-B85A-49F3-B1C9-90E899026D35}" presName="parTrans" presStyleLbl="bgSibTrans2D1" presStyleIdx="2" presStyleCnt="4"/>
      <dgm:spPr/>
      <dgm:t>
        <a:bodyPr/>
        <a:lstStyle/>
        <a:p>
          <a:endParaRPr lang="zh-CN" altLang="en-US"/>
        </a:p>
      </dgm:t>
    </dgm:pt>
    <dgm:pt modelId="{8677D577-88F4-4059-A365-74B21208080E}" type="pres">
      <dgm:prSet presAssocID="{810B70C1-8725-40F1-9613-1FC0DEB3C69E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CE52584-8EA4-4EAC-8BAF-D7CB483605A8}" type="pres">
      <dgm:prSet presAssocID="{C2436A5B-DEDC-45F0-A9B7-A5FD09C53CD1}" presName="parTrans" presStyleLbl="bgSibTrans2D1" presStyleIdx="3" presStyleCnt="4"/>
      <dgm:spPr/>
      <dgm:t>
        <a:bodyPr/>
        <a:lstStyle/>
        <a:p>
          <a:endParaRPr lang="zh-CN" altLang="en-US"/>
        </a:p>
      </dgm:t>
    </dgm:pt>
    <dgm:pt modelId="{E45CBE47-3219-49AD-9BF2-4DB4B314E3AD}" type="pres">
      <dgm:prSet presAssocID="{F264DF20-BFE0-4722-A208-1A5319244AE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BCD4FBD-E14C-487D-B9E2-6F6BCFF55205}" type="presOf" srcId="{84CFE7AB-52D9-4727-9F0D-56F0B62C6A54}" destId="{F78AA868-D14E-4A7B-8F96-5CEA3F20C09E}" srcOrd="0" destOrd="0" presId="urn:microsoft.com/office/officeart/2005/8/layout/radial4"/>
    <dgm:cxn modelId="{4921118F-84C1-4460-926A-4C38E8682E18}" srcId="{E6FB4BFE-831C-412E-8F48-EF0230380357}" destId="{134DF6C7-9DE8-41ED-ABE1-5EE0B552B140}" srcOrd="0" destOrd="0" parTransId="{CAE02253-5784-4CED-A7A6-AC072352873C}" sibTransId="{F1B4CDA2-8C12-466C-85E2-0A525DEB37A0}"/>
    <dgm:cxn modelId="{38245256-9887-4CA2-86C6-B7E8D7EDDBF5}" srcId="{E6FB4BFE-831C-412E-8F48-EF0230380357}" destId="{F264DF20-BFE0-4722-A208-1A5319244AE3}" srcOrd="3" destOrd="0" parTransId="{C2436A5B-DEDC-45F0-A9B7-A5FD09C53CD1}" sibTransId="{89DE6981-DB29-4B8F-9EB6-303D42A06743}"/>
    <dgm:cxn modelId="{970C0392-E7FA-4203-ABE4-28DE026526F5}" type="presOf" srcId="{E6FB4BFE-831C-412E-8F48-EF0230380357}" destId="{83476D68-3079-4D87-BC69-455F48CDAB50}" srcOrd="0" destOrd="0" presId="urn:microsoft.com/office/officeart/2005/8/layout/radial4"/>
    <dgm:cxn modelId="{F6827F53-1761-41FD-92BE-47AACDE3C974}" type="presOf" srcId="{810B70C1-8725-40F1-9613-1FC0DEB3C69E}" destId="{8677D577-88F4-4059-A365-74B21208080E}" srcOrd="0" destOrd="0" presId="urn:microsoft.com/office/officeart/2005/8/layout/radial4"/>
    <dgm:cxn modelId="{BDF3A5C8-8129-4A23-902B-771BAEA293D9}" type="presOf" srcId="{134DF6C7-9DE8-41ED-ABE1-5EE0B552B140}" destId="{4D5786A1-240F-4121-B72A-FA3A61B8D8E8}" srcOrd="0" destOrd="0" presId="urn:microsoft.com/office/officeart/2005/8/layout/radial4"/>
    <dgm:cxn modelId="{DCC2C36A-07D9-43F2-8946-8ABD3E48B14C}" type="presOf" srcId="{C2436A5B-DEDC-45F0-A9B7-A5FD09C53CD1}" destId="{BCE52584-8EA4-4EAC-8BAF-D7CB483605A8}" srcOrd="0" destOrd="0" presId="urn:microsoft.com/office/officeart/2005/8/layout/radial4"/>
    <dgm:cxn modelId="{FF59A086-B1EF-4CA2-BECB-0AB974E95148}" type="presOf" srcId="{988B2063-B85A-49F3-B1C9-90E899026D35}" destId="{3C1A8AC4-58A2-48BC-BDA3-308B14C0F848}" srcOrd="0" destOrd="0" presId="urn:microsoft.com/office/officeart/2005/8/layout/radial4"/>
    <dgm:cxn modelId="{6F170AC3-70E4-4007-A597-BDF05450CB88}" type="presOf" srcId="{8A441A59-58A9-4B09-851E-9936CA3A620B}" destId="{CFF69955-E510-4735-B62B-ED6C9C916469}" srcOrd="0" destOrd="0" presId="urn:microsoft.com/office/officeart/2005/8/layout/radial4"/>
    <dgm:cxn modelId="{968AC625-DE0A-498F-BD01-FC806017E56E}" type="presOf" srcId="{CAE02253-5784-4CED-A7A6-AC072352873C}" destId="{6AEEF357-A0D7-447B-846F-94178A718C27}" srcOrd="0" destOrd="0" presId="urn:microsoft.com/office/officeart/2005/8/layout/radial4"/>
    <dgm:cxn modelId="{D8F47B4D-1FC6-4927-9F61-C6E7A13B6B7E}" srcId="{E6FB4BFE-831C-412E-8F48-EF0230380357}" destId="{810B70C1-8725-40F1-9613-1FC0DEB3C69E}" srcOrd="2" destOrd="0" parTransId="{988B2063-B85A-49F3-B1C9-90E899026D35}" sibTransId="{529FCEA5-F58F-40AE-9358-E1BC956E288D}"/>
    <dgm:cxn modelId="{4F3B1DE0-8CD6-4D1A-B1FE-0F9760B02587}" type="presOf" srcId="{F264DF20-BFE0-4722-A208-1A5319244AE3}" destId="{E45CBE47-3219-49AD-9BF2-4DB4B314E3AD}" srcOrd="0" destOrd="0" presId="urn:microsoft.com/office/officeart/2005/8/layout/radial4"/>
    <dgm:cxn modelId="{FF3FBC2C-B503-4C18-A6B0-3FC1651D2A69}" type="presOf" srcId="{9D36533E-7952-45BB-8D60-7EE6061D7E45}" destId="{B627E22E-203B-4B82-A400-1380991144F2}" srcOrd="0" destOrd="0" presId="urn:microsoft.com/office/officeart/2005/8/layout/radial4"/>
    <dgm:cxn modelId="{699946ED-9EA4-4013-A9B3-8546BA544D88}" srcId="{E6FB4BFE-831C-412E-8F48-EF0230380357}" destId="{9D36533E-7952-45BB-8D60-7EE6061D7E45}" srcOrd="1" destOrd="0" parTransId="{84CFE7AB-52D9-4727-9F0D-56F0B62C6A54}" sibTransId="{43F3739F-184F-4647-A4F3-8767F519B5FC}"/>
    <dgm:cxn modelId="{530191DA-9BEB-4161-B932-1890309023A6}" srcId="{8A441A59-58A9-4B09-851E-9936CA3A620B}" destId="{E6FB4BFE-831C-412E-8F48-EF0230380357}" srcOrd="0" destOrd="0" parTransId="{87DBA20C-0833-4591-B8BE-8DB65625076A}" sibTransId="{F7652491-90BE-49E1-99FA-C1E074F9B8F6}"/>
    <dgm:cxn modelId="{5796E62C-99F4-4CC6-95F3-D1003809A238}" type="presParOf" srcId="{CFF69955-E510-4735-B62B-ED6C9C916469}" destId="{83476D68-3079-4D87-BC69-455F48CDAB50}" srcOrd="0" destOrd="0" presId="urn:microsoft.com/office/officeart/2005/8/layout/radial4"/>
    <dgm:cxn modelId="{73CA1279-94EF-4B3F-933C-82B880F6B274}" type="presParOf" srcId="{CFF69955-E510-4735-B62B-ED6C9C916469}" destId="{6AEEF357-A0D7-447B-846F-94178A718C27}" srcOrd="1" destOrd="0" presId="urn:microsoft.com/office/officeart/2005/8/layout/radial4"/>
    <dgm:cxn modelId="{55F029BA-1EF0-4AB1-BC8E-1011D73CC107}" type="presParOf" srcId="{CFF69955-E510-4735-B62B-ED6C9C916469}" destId="{4D5786A1-240F-4121-B72A-FA3A61B8D8E8}" srcOrd="2" destOrd="0" presId="urn:microsoft.com/office/officeart/2005/8/layout/radial4"/>
    <dgm:cxn modelId="{F7E093EC-3901-4892-92D7-F94BCC4C4AB3}" type="presParOf" srcId="{CFF69955-E510-4735-B62B-ED6C9C916469}" destId="{F78AA868-D14E-4A7B-8F96-5CEA3F20C09E}" srcOrd="3" destOrd="0" presId="urn:microsoft.com/office/officeart/2005/8/layout/radial4"/>
    <dgm:cxn modelId="{081CF126-32EC-4AB3-8DB7-9949A209D0A2}" type="presParOf" srcId="{CFF69955-E510-4735-B62B-ED6C9C916469}" destId="{B627E22E-203B-4B82-A400-1380991144F2}" srcOrd="4" destOrd="0" presId="urn:microsoft.com/office/officeart/2005/8/layout/radial4"/>
    <dgm:cxn modelId="{7BAEB04B-7A34-46CE-B612-F94DE01BEF5D}" type="presParOf" srcId="{CFF69955-E510-4735-B62B-ED6C9C916469}" destId="{3C1A8AC4-58A2-48BC-BDA3-308B14C0F848}" srcOrd="5" destOrd="0" presId="urn:microsoft.com/office/officeart/2005/8/layout/radial4"/>
    <dgm:cxn modelId="{24ADF0BF-D01C-49B1-A69B-E12F4C78A14C}" type="presParOf" srcId="{CFF69955-E510-4735-B62B-ED6C9C916469}" destId="{8677D577-88F4-4059-A365-74B21208080E}" srcOrd="6" destOrd="0" presId="urn:microsoft.com/office/officeart/2005/8/layout/radial4"/>
    <dgm:cxn modelId="{A6865C59-CE82-49CB-AAE2-42AF554EFE1F}" type="presParOf" srcId="{CFF69955-E510-4735-B62B-ED6C9C916469}" destId="{BCE52584-8EA4-4EAC-8BAF-D7CB483605A8}" srcOrd="7" destOrd="0" presId="urn:microsoft.com/office/officeart/2005/8/layout/radial4"/>
    <dgm:cxn modelId="{3F371DF1-D250-4E7D-B51E-E804B434C473}" type="presParOf" srcId="{CFF69955-E510-4735-B62B-ED6C9C916469}" destId="{E45CBE47-3219-49AD-9BF2-4DB4B314E3AD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6461F5-4DBE-4275-A5BC-3F554527D3E5}">
      <dsp:nvSpPr>
        <dsp:cNvPr id="0" name=""/>
        <dsp:cNvSpPr/>
      </dsp:nvSpPr>
      <dsp:spPr>
        <a:xfrm>
          <a:off x="0" y="286197"/>
          <a:ext cx="1094521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E7D76B-1605-40D9-9CF8-A5D13489C430}">
      <dsp:nvSpPr>
        <dsp:cNvPr id="0" name=""/>
        <dsp:cNvSpPr/>
      </dsp:nvSpPr>
      <dsp:spPr>
        <a:xfrm>
          <a:off x="547260" y="35277"/>
          <a:ext cx="7661651" cy="50184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289592" tIns="0" rIns="289592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Sputnix IP</a:t>
          </a:r>
          <a:endParaRPr lang="zh-CN" altLang="en-US" sz="1600" b="1" kern="1200" dirty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71758" y="59775"/>
        <a:ext cx="7612655" cy="452844"/>
      </dsp:txXfrm>
    </dsp:sp>
    <dsp:sp modelId="{3F1CC50D-86AF-493A-BB1C-D8047D15A58B}">
      <dsp:nvSpPr>
        <dsp:cNvPr id="0" name=""/>
        <dsp:cNvSpPr/>
      </dsp:nvSpPr>
      <dsp:spPr>
        <a:xfrm>
          <a:off x="0" y="1057318"/>
          <a:ext cx="1094521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B4D98C-24C8-4B6F-AACA-60CBCE4CFFE1}">
      <dsp:nvSpPr>
        <dsp:cNvPr id="0" name=""/>
        <dsp:cNvSpPr/>
      </dsp:nvSpPr>
      <dsp:spPr>
        <a:xfrm>
          <a:off x="547260" y="806398"/>
          <a:ext cx="7661651" cy="50184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289592" tIns="0" rIns="289592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Sputnix  System Software</a:t>
          </a:r>
          <a:endParaRPr lang="zh-CN" altLang="en-US" sz="16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71758" y="830896"/>
        <a:ext cx="7612655" cy="452844"/>
      </dsp:txXfrm>
    </dsp:sp>
    <dsp:sp modelId="{D85ABA7D-2538-4066-ABB9-A931B52B4F03}">
      <dsp:nvSpPr>
        <dsp:cNvPr id="0" name=""/>
        <dsp:cNvSpPr/>
      </dsp:nvSpPr>
      <dsp:spPr>
        <a:xfrm>
          <a:off x="0" y="1828438"/>
          <a:ext cx="1094521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02B1FA-7B5D-417B-BEC4-78646F41A5C1}">
      <dsp:nvSpPr>
        <dsp:cNvPr id="0" name=""/>
        <dsp:cNvSpPr/>
      </dsp:nvSpPr>
      <dsp:spPr>
        <a:xfrm>
          <a:off x="547260" y="1577517"/>
          <a:ext cx="7661651" cy="50184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289592" tIns="0" rIns="289592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Sputnix  Common Software</a:t>
          </a:r>
          <a:endParaRPr lang="zh-CN" altLang="en-US" sz="16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71758" y="1602015"/>
        <a:ext cx="7612655" cy="452844"/>
      </dsp:txXfrm>
    </dsp:sp>
    <dsp:sp modelId="{7C6A5F5D-A7DC-4847-862E-E059F072DCCA}">
      <dsp:nvSpPr>
        <dsp:cNvPr id="0" name=""/>
        <dsp:cNvSpPr/>
      </dsp:nvSpPr>
      <dsp:spPr>
        <a:xfrm>
          <a:off x="0" y="2599558"/>
          <a:ext cx="1094521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95E9AB-BDE2-456D-9789-968B19BC0516}">
      <dsp:nvSpPr>
        <dsp:cNvPr id="0" name=""/>
        <dsp:cNvSpPr/>
      </dsp:nvSpPr>
      <dsp:spPr>
        <a:xfrm>
          <a:off x="547260" y="2348638"/>
          <a:ext cx="7661651" cy="50184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289592" tIns="0" rIns="289592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Sputnix  Application Framework</a:t>
          </a:r>
          <a:endParaRPr lang="zh-CN" altLang="en-US" sz="16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71758" y="2373136"/>
        <a:ext cx="7612655" cy="452844"/>
      </dsp:txXfrm>
    </dsp:sp>
    <dsp:sp modelId="{B3D4F9D4-A78F-41B7-953D-FC76395CDEBA}">
      <dsp:nvSpPr>
        <dsp:cNvPr id="0" name=""/>
        <dsp:cNvSpPr/>
      </dsp:nvSpPr>
      <dsp:spPr>
        <a:xfrm>
          <a:off x="0" y="3370678"/>
          <a:ext cx="1094521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B77B75-8803-4966-ABCC-A912F9781CA5}">
      <dsp:nvSpPr>
        <dsp:cNvPr id="0" name=""/>
        <dsp:cNvSpPr/>
      </dsp:nvSpPr>
      <dsp:spPr>
        <a:xfrm>
          <a:off x="547260" y="3119758"/>
          <a:ext cx="7661651" cy="50184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289592" tIns="0" rIns="289592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Sputnix  Application Development Tool Chains</a:t>
          </a:r>
          <a:endParaRPr lang="zh-CN" altLang="en-US" sz="16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71758" y="3144256"/>
        <a:ext cx="7612655" cy="452844"/>
      </dsp:txXfrm>
    </dsp:sp>
    <dsp:sp modelId="{1D25B816-8AAA-4959-AA25-CC8548CC0051}">
      <dsp:nvSpPr>
        <dsp:cNvPr id="0" name=""/>
        <dsp:cNvSpPr/>
      </dsp:nvSpPr>
      <dsp:spPr>
        <a:xfrm>
          <a:off x="0" y="4141798"/>
          <a:ext cx="1094521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BB7C41-029B-4099-A8E5-BCB9E4DE43E9}">
      <dsp:nvSpPr>
        <dsp:cNvPr id="0" name=""/>
        <dsp:cNvSpPr/>
      </dsp:nvSpPr>
      <dsp:spPr>
        <a:xfrm>
          <a:off x="547260" y="3890878"/>
          <a:ext cx="7661651" cy="50184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289592" tIns="0" rIns="289592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Software Defined  X(everything)</a:t>
          </a:r>
          <a:endParaRPr lang="zh-CN" altLang="en-US" sz="1600" b="1" kern="1200" dirty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71758" y="3915376"/>
        <a:ext cx="7612655" cy="452844"/>
      </dsp:txXfrm>
    </dsp:sp>
    <dsp:sp modelId="{82287446-26B4-4EB7-B9B4-29FE85EA9898}">
      <dsp:nvSpPr>
        <dsp:cNvPr id="0" name=""/>
        <dsp:cNvSpPr/>
      </dsp:nvSpPr>
      <dsp:spPr>
        <a:xfrm>
          <a:off x="0" y="4912918"/>
          <a:ext cx="10945216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C75B47-A204-444D-BF91-2741F176E086}">
      <dsp:nvSpPr>
        <dsp:cNvPr id="0" name=""/>
        <dsp:cNvSpPr/>
      </dsp:nvSpPr>
      <dsp:spPr>
        <a:xfrm>
          <a:off x="547260" y="4661998"/>
          <a:ext cx="7661651" cy="50184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289592" tIns="0" rIns="289592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b="1" kern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Artificial Intelligence</a:t>
          </a:r>
          <a:endParaRPr lang="zh-CN" altLang="en-US" sz="1600" b="1" kern="1200" dirty="0">
            <a:solidFill>
              <a:srgbClr val="FF000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71758" y="4686496"/>
        <a:ext cx="7612655" cy="4528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476D68-3079-4D87-BC69-455F48CDAB50}">
      <dsp:nvSpPr>
        <dsp:cNvPr id="0" name=""/>
        <dsp:cNvSpPr/>
      </dsp:nvSpPr>
      <dsp:spPr>
        <a:xfrm>
          <a:off x="3269943" y="2583628"/>
          <a:ext cx="2418862" cy="2418862"/>
        </a:xfrm>
        <a:prstGeom prst="ellipse">
          <a:avLst/>
        </a:prstGeom>
        <a:solidFill>
          <a:schemeClr val="bg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b="1" kern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智能卫星</a:t>
          </a:r>
        </a:p>
      </dsp:txBody>
      <dsp:txXfrm>
        <a:off x="3624177" y="2937862"/>
        <a:ext cx="1710394" cy="1710394"/>
      </dsp:txXfrm>
    </dsp:sp>
    <dsp:sp modelId="{6AEEF357-A0D7-447B-846F-94178A718C27}">
      <dsp:nvSpPr>
        <dsp:cNvPr id="0" name=""/>
        <dsp:cNvSpPr/>
      </dsp:nvSpPr>
      <dsp:spPr>
        <a:xfrm rot="11700000">
          <a:off x="1385735" y="2867664"/>
          <a:ext cx="1852823" cy="689375"/>
        </a:xfrm>
        <a:prstGeom prst="lef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5786A1-240F-4121-B72A-FA3A61B8D8E8}">
      <dsp:nvSpPr>
        <dsp:cNvPr id="0" name=""/>
        <dsp:cNvSpPr/>
      </dsp:nvSpPr>
      <dsp:spPr>
        <a:xfrm>
          <a:off x="268342" y="2053411"/>
          <a:ext cx="2297919" cy="1838335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智能控制</a:t>
          </a:r>
          <a:endParaRPr lang="zh-CN" altLang="en-US" sz="28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22185" y="2107254"/>
        <a:ext cx="2190233" cy="1730649"/>
      </dsp:txXfrm>
    </dsp:sp>
    <dsp:sp modelId="{F78AA868-D14E-4A7B-8F96-5CEA3F20C09E}">
      <dsp:nvSpPr>
        <dsp:cNvPr id="0" name=""/>
        <dsp:cNvSpPr/>
      </dsp:nvSpPr>
      <dsp:spPr>
        <a:xfrm rot="14700000">
          <a:off x="2604743" y="1414907"/>
          <a:ext cx="1852823" cy="689375"/>
        </a:xfrm>
        <a:prstGeom prst="lef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27E22E-203B-4B82-A400-1380991144F2}">
      <dsp:nvSpPr>
        <dsp:cNvPr id="0" name=""/>
        <dsp:cNvSpPr/>
      </dsp:nvSpPr>
      <dsp:spPr>
        <a:xfrm>
          <a:off x="1990676" y="813"/>
          <a:ext cx="2297919" cy="1838335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智能成像</a:t>
          </a:r>
        </a:p>
      </dsp:txBody>
      <dsp:txXfrm>
        <a:off x="2044519" y="54656"/>
        <a:ext cx="2190233" cy="1730649"/>
      </dsp:txXfrm>
    </dsp:sp>
    <dsp:sp modelId="{3C1A8AC4-58A2-48BC-BDA3-308B14C0F848}">
      <dsp:nvSpPr>
        <dsp:cNvPr id="0" name=""/>
        <dsp:cNvSpPr/>
      </dsp:nvSpPr>
      <dsp:spPr>
        <a:xfrm rot="17700000">
          <a:off x="4501183" y="1414907"/>
          <a:ext cx="1852823" cy="689375"/>
        </a:xfrm>
        <a:prstGeom prst="lef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77D577-88F4-4059-A365-74B21208080E}">
      <dsp:nvSpPr>
        <dsp:cNvPr id="0" name=""/>
        <dsp:cNvSpPr/>
      </dsp:nvSpPr>
      <dsp:spPr>
        <a:xfrm>
          <a:off x="4670153" y="813"/>
          <a:ext cx="2297919" cy="1838335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智能通信</a:t>
          </a:r>
          <a:endParaRPr lang="zh-CN" altLang="en-US" sz="28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723996" y="54656"/>
        <a:ext cx="2190233" cy="1730649"/>
      </dsp:txXfrm>
    </dsp:sp>
    <dsp:sp modelId="{BCE52584-8EA4-4EAC-8BAF-D7CB483605A8}">
      <dsp:nvSpPr>
        <dsp:cNvPr id="0" name=""/>
        <dsp:cNvSpPr/>
      </dsp:nvSpPr>
      <dsp:spPr>
        <a:xfrm rot="20700000">
          <a:off x="5720191" y="2867664"/>
          <a:ext cx="1852823" cy="689375"/>
        </a:xfrm>
        <a:prstGeom prst="lef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5CBE47-3219-49AD-9BF2-4DB4B314E3AD}">
      <dsp:nvSpPr>
        <dsp:cNvPr id="0" name=""/>
        <dsp:cNvSpPr/>
      </dsp:nvSpPr>
      <dsp:spPr>
        <a:xfrm>
          <a:off x="6392488" y="2053411"/>
          <a:ext cx="2297919" cy="1838335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智能运行</a:t>
          </a:r>
          <a:endParaRPr lang="zh-CN" altLang="en-US" sz="28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446331" y="2107254"/>
        <a:ext cx="2190233" cy="17306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B368E1E-8F33-45A5-BCBE-C0CF232060FC}" type="datetimeFigureOut">
              <a:rPr lang="zh-CN" altLang="en-US" smtClean="0"/>
              <a:pPr/>
              <a:t>2019/12/13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8125E367-4709-4634-95A9-4D27632ED2F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736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418D9-0979-455D-B094-742A9F62F083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401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25E367-4709-4634-95A9-4D27632ED2F1}" type="slidenum">
              <a:rPr kumimoji="0" lang="zh-CN" alt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128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DF628E-8361-4804-8B9F-D461BA0AEE6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8681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5E367-4709-4634-95A9-4D27632ED2F1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29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BB08212-10BE-4710-8245-558134D02C3D}" type="slidenum">
              <a:rPr lang="zh-CN" altLang="en-US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8881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5E367-4709-4634-95A9-4D27632ED2F1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936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2E0B-16F6-4937-9350-FD515520BEBD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087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B92E0B-16F6-4937-9350-FD515520BEBD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081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B5CBC4-CF09-43A8-8D1F-5C03D3FDC62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0949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55762-78CD-4D4C-BD32-B3F6B3CDE04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851AC-A021-4AFF-A7B9-147D2EBF12A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352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55762-78CD-4D4C-BD32-B3F6B3CDE04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851AC-A021-4AFF-A7B9-147D2EBF12A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092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55762-78CD-4D4C-BD32-B3F6B3CDE04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851AC-A021-4AFF-A7B9-147D2EBF12A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1229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iamisis\Desktop\白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6"/>
            <a:ext cx="12192000" cy="685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7806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iamisis\Desktop\白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6"/>
            <a:ext cx="12192000" cy="685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431371" y="923122"/>
            <a:ext cx="1123324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27870" y="293436"/>
            <a:ext cx="9724661" cy="502214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lang="zh-CN" altLang="en-US" sz="18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12" y="404664"/>
            <a:ext cx="1262179" cy="23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70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iamisis\Desktop\白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6"/>
            <a:ext cx="12192000" cy="685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431371" y="923122"/>
            <a:ext cx="1123324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27870" y="293436"/>
            <a:ext cx="9724661" cy="502214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lang="zh-CN" altLang="en-US" sz="18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12" y="404664"/>
            <a:ext cx="1262179" cy="23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738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iamisis\Desktop\白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6"/>
            <a:ext cx="12192000" cy="685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431371" y="923122"/>
            <a:ext cx="1123324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27871" y="293436"/>
            <a:ext cx="9724661" cy="502214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lang="zh-CN" altLang="en-US" sz="18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13" y="404664"/>
            <a:ext cx="1262179" cy="23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839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5660" y="1268760"/>
            <a:ext cx="10515600" cy="457970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007435" y="-298670"/>
            <a:ext cx="10515600" cy="1076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828047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85379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85379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8537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55762-78CD-4D4C-BD32-B3F6B3CDE04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851AC-A021-4AFF-A7B9-147D2EBF12A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464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85379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85379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85379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85379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ep 12"/>
          <p:cNvGrpSpPr>
            <a:grpSpLocks/>
          </p:cNvGrpSpPr>
          <p:nvPr userDrawn="1"/>
        </p:nvGrpSpPr>
        <p:grpSpPr bwMode="auto">
          <a:xfrm>
            <a:off x="160" y="6338349"/>
            <a:ext cx="12192000" cy="533387"/>
            <a:chOff x="0" y="6524625"/>
            <a:chExt cx="9144000" cy="333150"/>
          </a:xfrm>
        </p:grpSpPr>
        <p:sp>
          <p:nvSpPr>
            <p:cNvPr id="11" name="Rectangle 6"/>
            <p:cNvSpPr>
              <a:spLocks noChangeArrowheads="1"/>
            </p:cNvSpPr>
            <p:nvPr userDrawn="1"/>
          </p:nvSpPr>
          <p:spPr bwMode="auto">
            <a:xfrm>
              <a:off x="0" y="6524625"/>
              <a:ext cx="9144000" cy="333150"/>
            </a:xfrm>
            <a:prstGeom prst="rect">
              <a:avLst/>
            </a:prstGeom>
            <a:gradFill rotWithShape="1">
              <a:gsLst>
                <a:gs pos="0">
                  <a:srgbClr val="1B639D"/>
                </a:gs>
                <a:gs pos="100000">
                  <a:srgbClr val="3E84B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nl-BE">
                <a:latin typeface="Verdana" pitchFamily="34" charset="0"/>
                <a:ea typeface="+mn-ea"/>
              </a:endParaRPr>
            </a:p>
          </p:txBody>
        </p:sp>
        <p:sp>
          <p:nvSpPr>
            <p:cNvPr id="12" name="Rectangle 7"/>
            <p:cNvSpPr>
              <a:spLocks noChangeArrowheads="1"/>
            </p:cNvSpPr>
            <p:nvPr userDrawn="1"/>
          </p:nvSpPr>
          <p:spPr bwMode="auto">
            <a:xfrm>
              <a:off x="0" y="6524625"/>
              <a:ext cx="9144000" cy="43310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nl-BE">
                <a:latin typeface="Verdana" pitchFamily="34" charset="0"/>
                <a:ea typeface="+mn-ea"/>
              </a:endParaRPr>
            </a:p>
          </p:txBody>
        </p:sp>
        <p:sp>
          <p:nvSpPr>
            <p:cNvPr id="13" name="Text Box 8"/>
            <p:cNvSpPr txBox="1">
              <a:spLocks noChangeArrowheads="1"/>
            </p:cNvSpPr>
            <p:nvPr userDrawn="1"/>
          </p:nvSpPr>
          <p:spPr bwMode="auto">
            <a:xfrm>
              <a:off x="114300" y="6625681"/>
              <a:ext cx="4752975" cy="1730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endParaRPr lang="nl-NL" sz="1200" dirty="0">
                <a:solidFill>
                  <a:schemeClr val="bg1"/>
                </a:solidFill>
                <a:latin typeface="Verdana" pitchFamily="34" charset="0"/>
                <a:ea typeface="+mn-ea"/>
              </a:endParaRPr>
            </a:p>
          </p:txBody>
        </p:sp>
      </p:grpSp>
      <p:sp>
        <p:nvSpPr>
          <p:cNvPr id="9" name="Rectangle 4"/>
          <p:cNvSpPr>
            <a:spLocks noChangeArrowheads="1"/>
          </p:cNvSpPr>
          <p:nvPr userDrawn="1"/>
        </p:nvSpPr>
        <p:spPr bwMode="auto">
          <a:xfrm>
            <a:off x="304953" y="663690"/>
            <a:ext cx="11175707" cy="98423"/>
          </a:xfrm>
          <a:prstGeom prst="rect">
            <a:avLst/>
          </a:prstGeom>
          <a:gradFill rotWithShape="1">
            <a:gsLst>
              <a:gs pos="0">
                <a:srgbClr val="5C92C4"/>
              </a:gs>
              <a:gs pos="100000">
                <a:schemeClr val="accent2">
                  <a:lumMod val="60000"/>
                  <a:lumOff val="40000"/>
                  <a:alpha val="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91434" tIns="45718" rIns="91434" bIns="45718" anchor="ctr"/>
          <a:lstStyle/>
          <a:p>
            <a:pPr>
              <a:defRPr/>
            </a:pPr>
            <a:endParaRPr lang="nl-BE">
              <a:latin typeface="Verdana" pitchFamily="34" charset="0"/>
              <a:ea typeface="+mn-ea"/>
            </a:endParaRPr>
          </a:p>
        </p:txBody>
      </p:sp>
      <p:sp>
        <p:nvSpPr>
          <p:cNvPr id="14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921419" y="6453340"/>
            <a:ext cx="2743200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 Unicode MS" pitchFamily="34" charset="-122"/>
              </a:defRPr>
            </a:lvl1pPr>
          </a:lstStyle>
          <a:p>
            <a:fld id="{24EFD527-299C-4BF1-8143-F5080F3901D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16" name="图片 15" descr="新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320494" y="83284"/>
            <a:ext cx="1300071" cy="55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2437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C0B01A-AD76-4A5B-8302-F9C8EDE2C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91472B8-043E-4172-BF86-61C3D2D0C0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AFEC15-7BFA-477E-978E-96AF5C654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608FE0-8D06-411E-B8C6-FE8EA160DA5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2019/12/13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A36C4D-237C-4F19-BEF9-678D9EBBE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AAA4C3-C21C-4227-BB2E-1116F719A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9CAFAA-48E0-48F8-A3E3-59FDAE3B4E8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55434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8B8488-39FC-43BC-B2E7-1A72C2C6D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E048F2-7E62-4E30-A115-9DB3C0B21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34C33F-B114-4F9D-A2F0-5C1892149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608FE0-8D06-411E-B8C6-FE8EA160DA5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2019/12/13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CD92E0-D536-4FB1-91F5-B1C4EBFD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7ECE0D-2FE3-4CFB-8538-F3D1E0910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9CAFAA-48E0-48F8-A3E3-59FDAE3B4E8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76010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58B104-CD50-494E-9D98-A08F12B91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9309E3-AE05-4D30-BD45-F743C5D9C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F44882-CC63-4BA3-BF5E-DED99626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608FE0-8D06-411E-B8C6-FE8EA160DA5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2019/12/13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B38F39-818D-48E8-8B83-F8AE453A9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8F099E-4A48-45C6-BFB7-F6AFD30BF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9CAFAA-48E0-48F8-A3E3-59FDAE3B4E8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71697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735E84-8B7A-4175-9492-1F0E079F8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FF03BE-2405-454B-9DB8-52DB223218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8E634D9-7760-4726-A69A-9B65D5507A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AAD3D7-A78A-4387-AEC6-981D2847F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608FE0-8D06-411E-B8C6-FE8EA160DA5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2019/12/13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D106A16-CCC5-43FF-8FED-E2842EB45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8F4985-D7A1-4383-8463-2E15BDA97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9CAFAA-48E0-48F8-A3E3-59FDAE3B4E8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97865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75D57D-1927-4C1C-B00B-18F4C9755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CD599-0256-4F3A-A15A-9DB7B9AEC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888F7A-7150-43FD-B58C-A884A2C5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219B3F1-553D-447E-9A32-0398D313AE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DBEE4F6-4249-4426-8400-41D4814E15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6CAB664-41C7-44C4-A891-193042659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608FE0-8D06-411E-B8C6-FE8EA160DA5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2019/12/13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363B5BB-3D0C-4A52-A2A5-195D14F0B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5CCC154-0461-4B2D-A664-0ACCE10BF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9CAFAA-48E0-48F8-A3E3-59FDAE3B4E8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6946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55762-78CD-4D4C-BD32-B3F6B3CDE04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851AC-A021-4AFF-A7B9-147D2EBF12A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8127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C27C16-6030-4F55-AB73-95A4A0132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F0141EA-858F-4393-B758-78CEECB11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608FE0-8D06-411E-B8C6-FE8EA160DA5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2019/12/13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73BB58C-ABDD-4913-A62D-DB1E9E0A8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6322C81-DF69-44DF-93DD-4844D62C0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9CAFAA-48E0-48F8-A3E3-59FDAE3B4E8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61737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A3DD116-B5C6-47F2-81A1-0B15BFE5A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608FE0-8D06-411E-B8C6-FE8EA160DA5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2019/12/13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1156C26-F2FE-4DD9-9118-466402A14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D3F38E-A36E-40E3-A6FB-1DD0C56BE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9CAFAA-48E0-48F8-A3E3-59FDAE3B4E8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03755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04B906-C38F-4761-AAD7-BAF65D957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8C4E48-76AC-4615-B445-8AAA955A1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6D58FDF-37D5-4BC1-A49A-3380AB0EA2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9CB3A4-2641-4570-9792-CDE3E0EFE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608FE0-8D06-411E-B8C6-FE8EA160DA5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2019/12/13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CD00D0D-A815-4547-886B-02DB2E1E8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0C86F4-C318-4F1A-8F81-BA99104B1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9CAFAA-48E0-48F8-A3E3-59FDAE3B4E8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28201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25CCFE-F3C2-48DB-8343-46FBE7C25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A13AE47-39C3-4E21-AE73-627E31093A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9301E59-E48A-4DCD-9136-2A04BFFB1F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24ABF2-BCB0-4715-A4AF-59D3950BC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608FE0-8D06-411E-B8C6-FE8EA160DA5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2019/12/13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2124E00-6B3C-4F8F-9817-59940A492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2694EE-04CA-481C-BFE7-A0AFEFAA7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9CAFAA-48E0-48F8-A3E3-59FDAE3B4E8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72126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7EC9B0-98AD-497B-B2FA-EA40F2CC0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AD3289E-941C-4BFB-B1E1-36CB205AE1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C22899-7DDE-47F2-BC23-971DFA45E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608FE0-8D06-411E-B8C6-FE8EA160DA5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2019/12/13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757946-72C6-43C4-B430-D5EBE9DD0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76F130-00A8-404A-9E3D-DECD6E3E4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9CAFAA-48E0-48F8-A3E3-59FDAE3B4E8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29465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B52E798-1C95-4FFB-A267-6E2A865FDF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100D4AD-988E-4B0A-8D64-B4E6E8AEE5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497223-8710-4B84-B97C-F2756BFA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608FE0-8D06-411E-B8C6-FE8EA160DA5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2019/12/13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22C672-7FB4-4EDD-80EA-754FCA00D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62F700-E092-4F51-BC21-52717528A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9CAFAA-48E0-48F8-A3E3-59FDAE3B4E8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76886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iamisis\Desktop\白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7"/>
            <a:ext cx="12192000" cy="685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0820CF-B880-4189-942D-D702A7CBA73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2019/12/13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431371" y="923123"/>
            <a:ext cx="1123324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27872" y="293447"/>
            <a:ext cx="9724661" cy="502215"/>
          </a:xfrm>
        </p:spPr>
        <p:txBody>
          <a:bodyPr>
            <a:normAutofit/>
          </a:bodyPr>
          <a:lstStyle>
            <a:lvl1pPr marL="0" algn="l" defTabSz="1218990" rtl="0" eaLnBrk="1" latinLnBrk="0" hangingPunct="1">
              <a:defRPr lang="zh-CN" altLang="en-US" sz="24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13" y="404675"/>
            <a:ext cx="1262179" cy="23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3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iamisis\Desktop\白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7"/>
            <a:ext cx="12192000" cy="685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0820CF-B880-4189-942D-D702A7CBA73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2019/12/13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53928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iamisis\Desktop\白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6"/>
            <a:ext cx="12192000" cy="685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0820CF-B880-4189-942D-D702A7CBA73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2019/12/13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431371" y="923122"/>
            <a:ext cx="1123324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27870" y="293436"/>
            <a:ext cx="9724661" cy="502214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lang="zh-CN" altLang="en-US" sz="18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12" y="404664"/>
            <a:ext cx="1262179" cy="23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491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7D1AE-3171-435E-9FBA-233C09C8227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2019/12/13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75F46C-6AC9-4598-AEBA-A3CB5356378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0567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55762-78CD-4D4C-BD32-B3F6B3CDE04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851AC-A021-4AFF-A7B9-147D2EBF12A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6660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iamisis\Desktop\白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7"/>
            <a:ext cx="12192000" cy="685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30820CF-B880-4189-942D-D702A7CBA73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2019/12/13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913308-F349-4B6D-A68A-DD1791B4A57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431371" y="923123"/>
            <a:ext cx="1123324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27872" y="293447"/>
            <a:ext cx="9724661" cy="502215"/>
          </a:xfrm>
        </p:spPr>
        <p:txBody>
          <a:bodyPr>
            <a:normAutofit/>
          </a:bodyPr>
          <a:lstStyle>
            <a:lvl1pPr marL="0" algn="l" defTabSz="1218990" rtl="0" eaLnBrk="1" latinLnBrk="0" hangingPunct="1">
              <a:defRPr lang="zh-CN" altLang="en-US" sz="24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13" y="404675"/>
            <a:ext cx="1262179" cy="23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12312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5660" y="1268760"/>
            <a:ext cx="10515600" cy="457970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007435" y="-298670"/>
            <a:ext cx="10515600" cy="10764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854731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A55762-78CD-4D4C-BD32-B3F6B3CDE04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2019/12/13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C851AC-A021-4AFF-A7B9-147D2EBF12A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699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E20D23-5DA3-431A-88D0-460AC9F9FC00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2019/12/13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232C98-5409-4AA4-80EA-4C332D57F35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61561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AD58A2-EC9B-4690-8A94-9F30BD5E003C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2019/12/13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A92818-99F0-4EAE-956D-4D6503D8820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99521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55762-78CD-4D4C-BD32-B3F6B3CDE04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851AC-A021-4AFF-A7B9-147D2EBF12A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44286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55762-78CD-4D4C-BD32-B3F6B3CDE04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851AC-A021-4AFF-A7B9-147D2EBF12A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3142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55762-78CD-4D4C-BD32-B3F6B3CDE04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851AC-A021-4AFF-A7B9-147D2EBF12A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67561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55762-78CD-4D4C-BD32-B3F6B3CDE04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851AC-A021-4AFF-A7B9-147D2EBF12A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8078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55762-78CD-4D4C-BD32-B3F6B3CDE04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851AC-A021-4AFF-A7B9-147D2EBF12A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72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55762-78CD-4D4C-BD32-B3F6B3CDE04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851AC-A021-4AFF-A7B9-147D2EBF12A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76035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55762-78CD-4D4C-BD32-B3F6B3CDE04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851AC-A021-4AFF-A7B9-147D2EBF12A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84595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55762-78CD-4D4C-BD32-B3F6B3CDE04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851AC-A021-4AFF-A7B9-147D2EBF12A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50515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55762-78CD-4D4C-BD32-B3F6B3CDE04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851AC-A021-4AFF-A7B9-147D2EBF12A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1824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55762-78CD-4D4C-BD32-B3F6B3CDE04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851AC-A021-4AFF-A7B9-147D2EBF12A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27206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55762-78CD-4D4C-BD32-B3F6B3CDE04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851AC-A021-4AFF-A7B9-147D2EBF12A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04994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55762-78CD-4D4C-BD32-B3F6B3CDE04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851AC-A021-4AFF-A7B9-147D2EBF12A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91082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iamisis\Desktop\白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6"/>
            <a:ext cx="12192000" cy="685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72333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iamisis\Desktop\白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6"/>
            <a:ext cx="12192000" cy="685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431371" y="923122"/>
            <a:ext cx="1123324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27870" y="293436"/>
            <a:ext cx="9724661" cy="502214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lang="zh-CN" altLang="en-US" sz="18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12" y="404664"/>
            <a:ext cx="1262179" cy="23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1147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iamisis\Desktop\白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6"/>
            <a:ext cx="12192000" cy="685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431371" y="923122"/>
            <a:ext cx="1123324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27870" y="293436"/>
            <a:ext cx="9724661" cy="502214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lang="zh-CN" altLang="en-US" sz="18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12" y="404664"/>
            <a:ext cx="1262179" cy="23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4853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iamisis\Desktop\白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6"/>
            <a:ext cx="12192000" cy="685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431371" y="923122"/>
            <a:ext cx="1123324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27871" y="293436"/>
            <a:ext cx="9724661" cy="502214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lang="zh-CN" altLang="en-US" sz="18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13" y="404664"/>
            <a:ext cx="1262179" cy="23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796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55762-78CD-4D4C-BD32-B3F6B3CDE04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851AC-A021-4AFF-A7B9-147D2EBF12A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030447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5660" y="1268760"/>
            <a:ext cx="10515600" cy="457970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007435" y="-298670"/>
            <a:ext cx="10515600" cy="10764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4069732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173133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042323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588837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13251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446537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58378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480599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ep 12"/>
          <p:cNvGrpSpPr>
            <a:grpSpLocks/>
          </p:cNvGrpSpPr>
          <p:nvPr userDrawn="1"/>
        </p:nvGrpSpPr>
        <p:grpSpPr bwMode="auto">
          <a:xfrm>
            <a:off x="160" y="6338349"/>
            <a:ext cx="12192000" cy="533387"/>
            <a:chOff x="0" y="6524625"/>
            <a:chExt cx="9144000" cy="333150"/>
          </a:xfrm>
        </p:grpSpPr>
        <p:sp>
          <p:nvSpPr>
            <p:cNvPr id="11" name="Rectangle 6"/>
            <p:cNvSpPr>
              <a:spLocks noChangeArrowheads="1"/>
            </p:cNvSpPr>
            <p:nvPr userDrawn="1"/>
          </p:nvSpPr>
          <p:spPr bwMode="auto">
            <a:xfrm>
              <a:off x="0" y="6524625"/>
              <a:ext cx="9144000" cy="333150"/>
            </a:xfrm>
            <a:prstGeom prst="rect">
              <a:avLst/>
            </a:prstGeom>
            <a:gradFill rotWithShape="1">
              <a:gsLst>
                <a:gs pos="0">
                  <a:srgbClr val="1B639D"/>
                </a:gs>
                <a:gs pos="100000">
                  <a:srgbClr val="3E84BF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nl-BE">
                <a:solidFill>
                  <a:prstClr val="black"/>
                </a:solidFill>
                <a:latin typeface="Verdana" pitchFamily="34" charset="0"/>
              </a:endParaRPr>
            </a:p>
          </p:txBody>
        </p:sp>
        <p:sp>
          <p:nvSpPr>
            <p:cNvPr id="12" name="Rectangle 7"/>
            <p:cNvSpPr>
              <a:spLocks noChangeArrowheads="1"/>
            </p:cNvSpPr>
            <p:nvPr userDrawn="1"/>
          </p:nvSpPr>
          <p:spPr bwMode="auto">
            <a:xfrm>
              <a:off x="0" y="6524625"/>
              <a:ext cx="9144000" cy="43310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nl-BE">
                <a:solidFill>
                  <a:prstClr val="black"/>
                </a:solidFill>
                <a:latin typeface="Verdana" pitchFamily="34" charset="0"/>
              </a:endParaRPr>
            </a:p>
          </p:txBody>
        </p:sp>
        <p:sp>
          <p:nvSpPr>
            <p:cNvPr id="13" name="Text Box 8"/>
            <p:cNvSpPr txBox="1">
              <a:spLocks noChangeArrowheads="1"/>
            </p:cNvSpPr>
            <p:nvPr userDrawn="1"/>
          </p:nvSpPr>
          <p:spPr bwMode="auto">
            <a:xfrm>
              <a:off x="114300" y="6625681"/>
              <a:ext cx="4752975" cy="1730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endParaRPr lang="nl-NL" sz="1200" dirty="0">
                <a:solidFill>
                  <a:prstClr val="white"/>
                </a:solidFill>
                <a:latin typeface="Verdana" pitchFamily="34" charset="0"/>
              </a:endParaRPr>
            </a:p>
          </p:txBody>
        </p:sp>
      </p:grpSp>
      <p:sp>
        <p:nvSpPr>
          <p:cNvPr id="9" name="Rectangle 4"/>
          <p:cNvSpPr>
            <a:spLocks noChangeArrowheads="1"/>
          </p:cNvSpPr>
          <p:nvPr userDrawn="1"/>
        </p:nvSpPr>
        <p:spPr bwMode="auto">
          <a:xfrm>
            <a:off x="304953" y="663690"/>
            <a:ext cx="11175707" cy="98423"/>
          </a:xfrm>
          <a:prstGeom prst="rect">
            <a:avLst/>
          </a:prstGeom>
          <a:gradFill rotWithShape="1">
            <a:gsLst>
              <a:gs pos="0">
                <a:srgbClr val="5C92C4"/>
              </a:gs>
              <a:gs pos="100000">
                <a:schemeClr val="accent2">
                  <a:lumMod val="60000"/>
                  <a:lumOff val="40000"/>
                  <a:alpha val="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lIns="91434" tIns="45718" rIns="91434" bIns="45718" anchor="ctr"/>
          <a:lstStyle/>
          <a:p>
            <a:pPr>
              <a:defRPr/>
            </a:pPr>
            <a:endParaRPr lang="nl-BE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14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921419" y="6453340"/>
            <a:ext cx="2743200" cy="365125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 Unicode MS" pitchFamily="34" charset="-122"/>
              </a:defRPr>
            </a:lvl1pPr>
          </a:lstStyle>
          <a:p>
            <a:fld id="{24EFD527-299C-4BF1-8143-F5080F3901D9}" type="slidenum">
              <a:rPr lang="zh-CN" altLang="en-US" smtClean="0">
                <a:solidFill>
                  <a:prstClr val="white"/>
                </a:solidFill>
              </a:rPr>
              <a:pPr/>
              <a:t>‹#›</a:t>
            </a:fld>
            <a:endParaRPr lang="zh-CN" altLang="en-US" dirty="0">
              <a:solidFill>
                <a:prstClr val="white"/>
              </a:solidFill>
            </a:endParaRPr>
          </a:p>
        </p:txBody>
      </p:sp>
      <p:pic>
        <p:nvPicPr>
          <p:cNvPr id="16" name="图片 15" descr="新log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320494" y="83284"/>
            <a:ext cx="1300071" cy="55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220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C0B01A-AD76-4A5B-8302-F9C8EDE2CE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91472B8-043E-4172-BF86-61C3D2D0C0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AFEC15-7BFA-477E-978E-96AF5C654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08FE0-8D06-411E-B8C6-FE8EA160DA5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A36C4D-237C-4F19-BEF9-678D9EBBE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AAA4C3-C21C-4227-BB2E-1116F719A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CAFAA-48E0-48F8-A3E3-59FDAE3B4E8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615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55762-78CD-4D4C-BD32-B3F6B3CDE04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851AC-A021-4AFF-A7B9-147D2EBF12A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12193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8B8488-39FC-43BC-B2E7-1A72C2C6D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E048F2-7E62-4E30-A115-9DB3C0B21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34C33F-B114-4F9D-A2F0-5C1892149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08FE0-8D06-411E-B8C6-FE8EA160DA5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CD92E0-D536-4FB1-91F5-B1C4EBFD0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7ECE0D-2FE3-4CFB-8538-F3D1E0910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CAFAA-48E0-48F8-A3E3-59FDAE3B4E8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6740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58B104-CD50-494E-9D98-A08F12B91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9309E3-AE05-4D30-BD45-F743C5D9C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F44882-CC63-4BA3-BF5E-DED99626F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08FE0-8D06-411E-B8C6-FE8EA160DA5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DB38F39-818D-48E8-8B83-F8AE453A9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8F099E-4A48-45C6-BFB7-F6AFD30BF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CAFAA-48E0-48F8-A3E3-59FDAE3B4E8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11816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735E84-8B7A-4175-9492-1F0E079F8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FF03BE-2405-454B-9DB8-52DB223218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8E634D9-7760-4726-A69A-9B65D5507A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AAD3D7-A78A-4387-AEC6-981D2847F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08FE0-8D06-411E-B8C6-FE8EA160DA5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D106A16-CCC5-43FF-8FED-E2842EB45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8F4985-D7A1-4383-8463-2E15BDA97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CAFAA-48E0-48F8-A3E3-59FDAE3B4E8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64358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75D57D-1927-4C1C-B00B-18F4C9755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5CD599-0256-4F3A-A15A-9DB7B9AEC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888F7A-7150-43FD-B58C-A884A2C5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219B3F1-553D-447E-9A32-0398D313AE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DBEE4F6-4249-4426-8400-41D4814E15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6CAB664-41C7-44C4-A891-193042659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08FE0-8D06-411E-B8C6-FE8EA160DA5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363B5BB-3D0C-4A52-A2A5-195D14F0B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5CCC154-0461-4B2D-A664-0ACCE10BF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CAFAA-48E0-48F8-A3E3-59FDAE3B4E8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0576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C27C16-6030-4F55-AB73-95A4A0132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F0141EA-858F-4393-B758-78CEECB11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08FE0-8D06-411E-B8C6-FE8EA160DA5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73BB58C-ABDD-4913-A62D-DB1E9E0A8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6322C81-DF69-44DF-93DD-4844D62C0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CAFAA-48E0-48F8-A3E3-59FDAE3B4E8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73914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A3DD116-B5C6-47F2-81A1-0B15BFE5A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08FE0-8D06-411E-B8C6-FE8EA160DA5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1156C26-F2FE-4DD9-9118-466402A14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D3F38E-A36E-40E3-A6FB-1DD0C56BE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CAFAA-48E0-48F8-A3E3-59FDAE3B4E8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93832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04B906-C38F-4761-AAD7-BAF65D957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8C4E48-76AC-4615-B445-8AAA955A1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6D58FDF-37D5-4BC1-A49A-3380AB0EA2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9CB3A4-2641-4570-9792-CDE3E0EFE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08FE0-8D06-411E-B8C6-FE8EA160DA5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CD00D0D-A815-4547-886B-02DB2E1E8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30C86F4-C318-4F1A-8F81-BA99104B1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CAFAA-48E0-48F8-A3E3-59FDAE3B4E8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25947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25CCFE-F3C2-48DB-8343-46FBE7C25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A13AE47-39C3-4E21-AE73-627E31093A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9301E59-E48A-4DCD-9136-2A04BFFB1F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24ABF2-BCB0-4715-A4AF-59D3950BC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08FE0-8D06-411E-B8C6-FE8EA160DA5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2124E00-6B3C-4F8F-9817-59940A492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2694EE-04CA-481C-BFE7-A0AFEFAA7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CAFAA-48E0-48F8-A3E3-59FDAE3B4E8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027617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7EC9B0-98AD-497B-B2FA-EA40F2CC0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AD3289E-941C-4BFB-B1E1-36CB205AE1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C22899-7DDE-47F2-BC23-971DFA45E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08FE0-8D06-411E-B8C6-FE8EA160DA5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757946-72C6-43C4-B430-D5EBE9DD0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76F130-00A8-404A-9E3D-DECD6E3E4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CAFAA-48E0-48F8-A3E3-59FDAE3B4E8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18409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B52E798-1C95-4FFB-A267-6E2A865FDF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100D4AD-988E-4B0A-8D64-B4E6E8AEE5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497223-8710-4B84-B97C-F2756BFA9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608FE0-8D06-411E-B8C6-FE8EA160DA5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22C672-7FB4-4EDD-80EA-754FCA00D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62F700-E092-4F51-BC21-52717528A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CAFAA-48E0-48F8-A3E3-59FDAE3B4E8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13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55762-78CD-4D4C-BD32-B3F6B3CDE04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851AC-A021-4AFF-A7B9-147D2EBF12A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32999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iamisis\Desktop\白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7"/>
            <a:ext cx="12192000" cy="685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431371" y="923123"/>
            <a:ext cx="11233248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27872" y="293447"/>
            <a:ext cx="9724661" cy="502215"/>
          </a:xfrm>
        </p:spPr>
        <p:txBody>
          <a:bodyPr>
            <a:normAutofit/>
          </a:bodyPr>
          <a:lstStyle>
            <a:lvl1pPr marL="0" algn="l" defTabSz="1218990" rtl="0" eaLnBrk="1" latinLnBrk="0" hangingPunct="1">
              <a:defRPr lang="zh-CN" altLang="en-US" sz="2400" b="1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13" y="404675"/>
            <a:ext cx="1262179" cy="23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0045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iamisis\Desktop\白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07"/>
            <a:ext cx="12192000" cy="685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277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55762-78CD-4D4C-BD32-B3F6B3CDE04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851AC-A021-4AFF-A7B9-147D2EBF12A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417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A55762-78CD-4D4C-BD32-B3F6B3CDE04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851AC-A021-4AFF-A7B9-147D2EBF12A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727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8" r:id="rId13"/>
    <p:sldLayoutId id="2147483691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  <p:sldLayoutId id="2147483701" r:id="rId23"/>
    <p:sldLayoutId id="2147483703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FD87513-9FD4-42EC-AFD2-B86BFE90F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9D2505-5FC5-4D81-B234-EA4282819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4793AA-FB8C-4035-A034-09B1D221F4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608FE0-8D06-411E-B8C6-FE8EA160DA5F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2019/12/13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3ABAED-40A0-41EE-9D63-ABE03EB008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6EB60D-21C5-4301-A0EE-F830F35EB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9CAFAA-48E0-48F8-A3E3-59FDAE3B4E8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0480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7D1AE-3171-435E-9FBA-233C09C8227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2019/12/13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75F46C-6AC9-4598-AEBA-A3CB5356378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7088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A55762-78CD-4D4C-BD32-B3F6B3CDE04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851AC-A021-4AFF-A7B9-147D2EBF12A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258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  <p:sldLayoutId id="2147483791" r:id="rId16"/>
    <p:sldLayoutId id="2147483792" r:id="rId17"/>
    <p:sldLayoutId id="2147483793" r:id="rId18"/>
    <p:sldLayoutId id="2147483794" r:id="rId19"/>
    <p:sldLayoutId id="2147483795" r:id="rId20"/>
    <p:sldLayoutId id="2147483796" r:id="rId21"/>
    <p:sldLayoutId id="2147483797" r:id="rId22"/>
    <p:sldLayoutId id="2147483798" r:id="rId23"/>
    <p:sldLayoutId id="2147483799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FD87513-9FD4-42EC-AFD2-B86BFE90F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9D2505-5FC5-4D81-B234-EA4282819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4793AA-FB8C-4035-A034-09B1D221F4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08FE0-8D06-411E-B8C6-FE8EA160DA5F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2019/12/13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3ABAED-40A0-41EE-9D63-ABE03EB008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6EB60D-21C5-4301-A0EE-F830F35EB1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9CAFAA-48E0-48F8-A3E3-59FDAE3B4E8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718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  <p:sldLayoutId id="214748381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0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jpeg"/><Relationship Id="rId9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1092730" y="2486693"/>
            <a:ext cx="9828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092730" y="3955657"/>
            <a:ext cx="9828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881045" y="2655976"/>
            <a:ext cx="82513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天基超算、</a:t>
            </a:r>
            <a:r>
              <a:rPr lang="en-US" altLang="zh-CN" sz="3600" b="1" dirty="0" err="1">
                <a:latin typeface="微软雅黑" pitchFamily="34" charset="-122"/>
                <a:ea typeface="微软雅黑" pitchFamily="34" charset="-122"/>
              </a:rPr>
              <a:t>Sputnix</a:t>
            </a:r>
            <a:r>
              <a:rPr lang="zh-CN" altLang="en-US" sz="3600" b="1" dirty="0">
                <a:latin typeface="微软雅黑" pitchFamily="34" charset="-122"/>
                <a:ea typeface="微软雅黑" pitchFamily="34" charset="-122"/>
              </a:rPr>
              <a:t>与软件定义卫星</a:t>
            </a:r>
            <a:endParaRPr lang="en-US" altLang="zh-CN" sz="36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35" y="1529123"/>
            <a:ext cx="1233424" cy="3600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438147" y="1539866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中国科学院软件研究所</a:t>
            </a:r>
          </a:p>
        </p:txBody>
      </p:sp>
      <p:sp>
        <p:nvSpPr>
          <p:cNvPr id="7" name="文本框 2"/>
          <p:cNvSpPr txBox="1"/>
          <p:nvPr/>
        </p:nvSpPr>
        <p:spPr>
          <a:xfrm>
            <a:off x="1347326" y="5107515"/>
            <a:ext cx="9497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定义卫星技术联盟</a:t>
            </a:r>
            <a:endParaRPr lang="en-US" altLang="zh-CN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赵军锁</a:t>
            </a:r>
            <a:endParaRPr lang="en-US" altLang="zh-CN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深圳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20191214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264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691742" y="1165163"/>
            <a:ext cx="7119258" cy="14038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 defTabSz="914265">
              <a:lnSpc>
                <a:spcPct val="20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有多少程序员不经过学习就可以为天基超算平台开发软件？</a:t>
            </a:r>
            <a:endParaRPr lang="en-US" altLang="zh-CN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ctr" defTabSz="914265">
              <a:lnSpc>
                <a:spcPct val="20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有多少源代码不经过移植就</a:t>
            </a: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可以在天</a:t>
            </a: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基超算平台</a:t>
            </a: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跑</a:t>
            </a:r>
            <a:r>
              <a:rPr lang="zh-CN" altLang="en-US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起来</a:t>
            </a:r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8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代码</a:t>
            </a:r>
            <a:r>
              <a:rPr lang="zh-CN" altLang="en-US" dirty="0" smtClean="0"/>
              <a:t>是制约软件定义卫星发展的第二大障碍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505571" y="3074091"/>
            <a:ext cx="4000528" cy="2585323"/>
          </a:xfrm>
          <a:prstGeom prst="rect">
            <a:avLst/>
          </a:prstGeom>
        </p:spPr>
        <p:txBody>
          <a:bodyPr wrap="square" lIns="91428" tIns="45714" rIns="91428" bIns="45714">
            <a:spAutoFit/>
          </a:bodyPr>
          <a:lstStyle/>
          <a:p>
            <a:pPr marL="457130" indent="-457130" defTabSz="914265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智能手机</a:t>
            </a:r>
            <a:r>
              <a:rPr lang="en-US" altLang="zh-CN" b="1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		1</a:t>
            </a:r>
            <a:r>
              <a:rPr lang="zh-CN" altLang="en-US" b="1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亿行</a:t>
            </a:r>
            <a:endParaRPr lang="en-US" altLang="zh-CN" b="1" dirty="0" smtClean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130" indent="-457130" defTabSz="914265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宝马</a:t>
            </a:r>
            <a:r>
              <a:rPr lang="en-US" altLang="zh-CN" b="1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b="1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系</a:t>
            </a:r>
            <a:r>
              <a:rPr lang="en-US" altLang="zh-CN" b="1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		2</a:t>
            </a:r>
            <a:r>
              <a:rPr lang="zh-CN" altLang="en-US" b="1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亿行</a:t>
            </a:r>
            <a:endParaRPr lang="en-US" altLang="zh-CN" b="1" dirty="0" smtClean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130" indent="-457130" defTabSz="914265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特斯拉</a:t>
            </a:r>
            <a:r>
              <a:rPr lang="en-US" altLang="zh-CN" b="1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S		4</a:t>
            </a:r>
            <a:r>
              <a:rPr lang="zh-CN" altLang="en-US" b="1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亿行</a:t>
            </a:r>
            <a:endParaRPr lang="en-US" altLang="zh-CN" b="1" dirty="0" smtClean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130" indent="-457130" defTabSz="914265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空客</a:t>
            </a:r>
            <a:r>
              <a:rPr lang="en-US" altLang="zh-CN" b="1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A380		10</a:t>
            </a:r>
            <a:r>
              <a:rPr lang="zh-CN" altLang="en-US" b="1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亿行</a:t>
            </a:r>
            <a:endParaRPr lang="en-US" altLang="zh-CN" b="1" dirty="0" smtClean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130" indent="-457130" defTabSz="914265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…</a:t>
            </a:r>
          </a:p>
          <a:p>
            <a:pPr marL="457130" indent="-457130" defTabSz="914265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智能卫星</a:t>
            </a:r>
            <a:r>
              <a:rPr lang="en-US" altLang="zh-CN" b="1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zh-CN" altLang="en-US" b="1" dirty="0" smtClean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？行</a:t>
            </a:r>
            <a:endParaRPr lang="zh-CN" altLang="en-US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4668" y="1165163"/>
            <a:ext cx="4035847" cy="5126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7074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/>
              <a:t>过去以硬件加固为主</a:t>
            </a:r>
            <a:endParaRPr lang="zh-CN" altLang="en-US" sz="2000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/>
          </p:nvPr>
        </p:nvGraphicFramePr>
        <p:xfrm>
          <a:off x="380960" y="1142984"/>
          <a:ext cx="5238787" cy="29260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17156">
                  <a:extLst>
                    <a:ext uri="{9D8B030D-6E8A-4147-A177-3AD203B41FA5}">
                      <a16:colId xmlns:a16="http://schemas.microsoft.com/office/drawing/2014/main" val="3722474612"/>
                    </a:ext>
                  </a:extLst>
                </a:gridCol>
                <a:gridCol w="2921631">
                  <a:extLst>
                    <a:ext uri="{9D8B030D-6E8A-4147-A177-3AD203B41FA5}">
                      <a16:colId xmlns:a16="http://schemas.microsoft.com/office/drawing/2014/main" val="278093865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AI.</a:t>
                      </a:r>
                      <a:r>
                        <a:rPr lang="zh-CN" sz="2400" b="1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厚度（</a:t>
                      </a:r>
                      <a:r>
                        <a:rPr lang="en-US" sz="2400" b="1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cm</a:t>
                      </a:r>
                      <a:r>
                        <a:rPr lang="zh-CN" sz="2400" b="1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）</a:t>
                      </a:r>
                      <a:endParaRPr lang="zh-CN" sz="2400" b="1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辐射剂量</a:t>
                      </a:r>
                      <a:r>
                        <a:rPr lang="en-US" sz="2400" b="1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 rad</a:t>
                      </a:r>
                      <a:endParaRPr lang="zh-CN" sz="2400" b="1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078144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0.000</a:t>
                      </a:r>
                      <a:endParaRPr lang="zh-CN" sz="2400" b="1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7.377E+06</a:t>
                      </a:r>
                      <a:endParaRPr lang="zh-CN" sz="2400" b="1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9985797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0.500</a:t>
                      </a:r>
                      <a:endParaRPr lang="zh-CN" sz="2400" b="1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1.802E+05</a:t>
                      </a:r>
                      <a:endParaRPr lang="zh-CN" sz="2400" b="1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81988934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1.000</a:t>
                      </a:r>
                      <a:endParaRPr lang="zh-CN" sz="2400" b="1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2.593E+04</a:t>
                      </a:r>
                      <a:endParaRPr lang="zh-CN" sz="2400" b="1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32706981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1.500</a:t>
                      </a:r>
                      <a:endParaRPr lang="zh-CN" sz="2400" b="1" kern="100">
                        <a:effectLst/>
                        <a:latin typeface="微软雅黑" pitchFamily="34" charset="-122"/>
                        <a:ea typeface="微软雅黑" pitchFamily="34" charset="-122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1.183E+04</a:t>
                      </a:r>
                      <a:endParaRPr lang="zh-CN" sz="2400" b="1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3584308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2.000</a:t>
                      </a:r>
                      <a:endParaRPr lang="zh-CN" sz="2400" b="1" kern="100">
                        <a:effectLst/>
                        <a:latin typeface="微软雅黑" pitchFamily="34" charset="-122"/>
                        <a:ea typeface="微软雅黑" pitchFamily="34" charset="-122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7.936E+03</a:t>
                      </a:r>
                      <a:endParaRPr lang="zh-CN" sz="2400" b="1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70822311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2.500</a:t>
                      </a:r>
                      <a:endParaRPr lang="zh-CN" sz="2400" b="1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6.177E+03</a:t>
                      </a:r>
                      <a:endParaRPr lang="zh-CN" sz="2400" b="1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265405364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3.000</a:t>
                      </a:r>
                      <a:endParaRPr lang="zh-CN" sz="2400" b="1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5.139E+03</a:t>
                      </a:r>
                      <a:endParaRPr lang="zh-CN" sz="2400" b="1" kern="100" dirty="0">
                        <a:effectLst/>
                        <a:latin typeface="微软雅黑" pitchFamily="34" charset="-122"/>
                        <a:ea typeface="微软雅黑" pitchFamily="34" charset="-122"/>
                        <a:cs typeface="Times New Roman" panose="02020603050405020304" pitchFamily="18" charset="0"/>
                      </a:endParaRPr>
                    </a:p>
                  </a:txBody>
                  <a:tcPr marT="0" marB="0"/>
                </a:tc>
                <a:extLst>
                  <a:ext uri="{0D108BD9-81ED-4DB2-BD59-A6C34878D82A}">
                    <a16:rowId xmlns:a16="http://schemas.microsoft.com/office/drawing/2014/main" val="1954010932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773318"/>
              </p:ext>
            </p:extLst>
          </p:nvPr>
        </p:nvGraphicFramePr>
        <p:xfrm>
          <a:off x="380960" y="5013981"/>
          <a:ext cx="11334829" cy="1463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8053">
                  <a:extLst>
                    <a:ext uri="{9D8B030D-6E8A-4147-A177-3AD203B41FA5}">
                      <a16:colId xmlns:a16="http://schemas.microsoft.com/office/drawing/2014/main" val="2494336868"/>
                    </a:ext>
                  </a:extLst>
                </a:gridCol>
                <a:gridCol w="5113741">
                  <a:extLst>
                    <a:ext uri="{9D8B030D-6E8A-4147-A177-3AD203B41FA5}">
                      <a16:colId xmlns:a16="http://schemas.microsoft.com/office/drawing/2014/main" val="3538949643"/>
                    </a:ext>
                  </a:extLst>
                </a:gridCol>
                <a:gridCol w="4953035">
                  <a:extLst>
                    <a:ext uri="{9D8B030D-6E8A-4147-A177-3AD203B41FA5}">
                      <a16:colId xmlns:a16="http://schemas.microsoft.com/office/drawing/2014/main" val="210285305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序号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sz="2400" b="1" kern="1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器件名称</a:t>
                      </a: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</a:t>
                      </a:r>
                      <a:r>
                        <a:rPr lang="en-US" sz="2400" b="1" kern="100" dirty="0" err="1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Krad</a:t>
                      </a:r>
                      <a:r>
                        <a:rPr lang="en-US" sz="2400" b="1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(Si</a:t>
                      </a:r>
                      <a:r>
                        <a:rPr lang="en-US" sz="2400" b="1" kern="1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))</a:t>
                      </a:r>
                      <a:endParaRPr lang="zh-CN" sz="2400" b="1" kern="1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1478382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050"/>
                        <a:buFont typeface="宋体" panose="02010600030101010101" pitchFamily="2" charset="-122"/>
                        <a:buNone/>
                        <a:tabLst>
                          <a:tab pos="533400" algn="l"/>
                        </a:tabLst>
                      </a:pPr>
                      <a:r>
                        <a:rPr lang="en-US" sz="2400" b="1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endParaRPr lang="zh-CN" sz="2400" b="1" kern="1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b="1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Flash</a:t>
                      </a:r>
                      <a:r>
                        <a:rPr lang="zh-CN" altLang="en-US" sz="2400" b="1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存储器（</a:t>
                      </a:r>
                      <a:r>
                        <a:rPr lang="en-US" altLang="zh-CN" sz="2400" b="1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K9XXG08UXA</a:t>
                      </a:r>
                      <a:r>
                        <a:rPr lang="zh-CN" altLang="en-US" sz="2400" b="1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  <a:endParaRPr lang="zh-CN" sz="2400" b="1" kern="1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50</a:t>
                      </a:r>
                      <a:endParaRPr lang="zh-CN" sz="2400" b="1" kern="1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65359777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050"/>
                        <a:buFont typeface="宋体" panose="02010600030101010101" pitchFamily="2" charset="-122"/>
                        <a:buNone/>
                        <a:tabLst>
                          <a:tab pos="533400" algn="l"/>
                        </a:tabLst>
                      </a:pPr>
                      <a:r>
                        <a:rPr lang="en-US" sz="2400" b="1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r>
                        <a:rPr lang="en-US" sz="2400" b="1" kern="1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 </a:t>
                      </a:r>
                      <a:endParaRPr lang="zh-CN" sz="2400" b="1" kern="1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b="1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MOS(</a:t>
                      </a:r>
                      <a:r>
                        <a:rPr lang="en-US" altLang="zh-CN" sz="2400" b="1" kern="100" dirty="0" err="1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Loongson</a:t>
                      </a:r>
                      <a:r>
                        <a:rPr lang="en-US" altLang="zh-CN" sz="2400" b="1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X-CPU)</a:t>
                      </a:r>
                      <a:endParaRPr lang="zh-CN" sz="2400" b="1" kern="1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b="1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300</a:t>
                      </a:r>
                      <a:endParaRPr lang="zh-CN" sz="2400" b="1" kern="1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14353869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050"/>
                        <a:buFont typeface="宋体" panose="02010600030101010101" pitchFamily="2" charset="-122"/>
                        <a:buNone/>
                        <a:tabLst>
                          <a:tab pos="533400" algn="l"/>
                        </a:tabLst>
                      </a:pPr>
                      <a:r>
                        <a:rPr lang="en-US" sz="2400" b="1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r>
                        <a:rPr lang="en-US" sz="2400" b="1" kern="1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 </a:t>
                      </a:r>
                      <a:endParaRPr lang="zh-CN" sz="2400" b="1" kern="1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SRAM</a:t>
                      </a:r>
                      <a:r>
                        <a:rPr lang="zh-CN" altLang="en-US" sz="2400" b="1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型</a:t>
                      </a:r>
                      <a:r>
                        <a:rPr lang="en-US" altLang="zh-CN" sz="2400" b="1" kern="100" dirty="0" smtClean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FPGA</a:t>
                      </a:r>
                      <a:endParaRPr lang="zh-CN" sz="2400" b="1" kern="1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1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</a:t>
                      </a:r>
                      <a:endParaRPr lang="zh-CN" sz="2400" b="1" kern="100" dirty="0">
                        <a:solidFill>
                          <a:schemeClr val="dk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0" marB="0" anchor="ctr"/>
                </a:tc>
                <a:extLst>
                  <a:ext uri="{0D108BD9-81ED-4DB2-BD59-A6C34878D82A}">
                    <a16:rowId xmlns:a16="http://schemas.microsoft.com/office/drawing/2014/main" val="2113506593"/>
                  </a:ext>
                </a:extLst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7" y="1333485"/>
            <a:ext cx="3495240" cy="25717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23" y="1333485"/>
            <a:ext cx="2571768" cy="244856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14969" y="4359137"/>
            <a:ext cx="113069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剂量、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单粒子闩锁、单粒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翻转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散热、震动、高低温循环、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功耗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301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500" y="1896379"/>
            <a:ext cx="5933605" cy="352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71" y="1896379"/>
            <a:ext cx="5327012" cy="3524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/>
              <a:t>将来以软件加固（容错）为主</a:t>
            </a:r>
            <a:endParaRPr lang="zh-CN" altLang="en-US" sz="2000" dirty="0"/>
          </a:p>
        </p:txBody>
      </p:sp>
      <p:sp>
        <p:nvSpPr>
          <p:cNvPr id="3" name="矩形 2"/>
          <p:cNvSpPr/>
          <p:nvPr/>
        </p:nvSpPr>
        <p:spPr>
          <a:xfrm>
            <a:off x="427870" y="5688764"/>
            <a:ext cx="113722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月中旬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SpaceX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“猎鹰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号”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火箭为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NASA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把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一台超级计算机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送往了国际空间站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452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万里长征的第一步：天智一号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557573" y="932317"/>
            <a:ext cx="3999122" cy="5828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工业级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ARM/FPGA</a:t>
            </a:r>
          </a:p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工业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级高速接插件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智能手机阵列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商用传感器阵列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成品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电路板加固技术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n"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18650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电池组加固技术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n"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Linux/Android/app</a:t>
            </a:r>
          </a:p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人工智能算法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以太网技术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n"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TCP/IP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n"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MySQL/SQLite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计算集群技术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无线电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软件容错技术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3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软件升级技术</a:t>
            </a:r>
            <a:endParaRPr lang="en-US" altLang="zh-CN" sz="2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1045556" y="2542954"/>
          <a:ext cx="3645101" cy="36090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451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0756">
                <a:tc>
                  <a:txBody>
                    <a:bodyPr/>
                    <a:lstStyle/>
                    <a:p>
                      <a:pPr marL="285750" marR="0" lvl="1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l"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“天智一号”在轨演示验证试验</a:t>
                      </a:r>
                    </a:p>
                  </a:txBody>
                  <a:tcPr marT="34290" marB="34290">
                    <a:lnB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8316">
                <a:tc>
                  <a:txBody>
                    <a:bodyPr/>
                    <a:lstStyle/>
                    <a:p>
                      <a:pPr marL="0" marR="0" lvl="0" indent="-3429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l"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分离成像</a:t>
                      </a:r>
                      <a:endParaRPr lang="en-US" altLang="zh-CN" sz="14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lvl="0" indent="-3429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l"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自主请求式管控</a:t>
                      </a:r>
                      <a:endParaRPr lang="en-US" altLang="zh-CN" sz="14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lvl="0" indent="-3429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l"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抗量子计算攻击的密钥交换协议</a:t>
                      </a:r>
                      <a:endParaRPr lang="en-US" altLang="zh-CN" sz="14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lvl="0" indent="-3429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l"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目标检测</a:t>
                      </a:r>
                      <a:endParaRPr lang="en-US" altLang="zh-CN" sz="14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lvl="0" indent="-3429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l"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智能云判</a:t>
                      </a:r>
                      <a:endParaRPr lang="en-US" altLang="zh-CN" sz="14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lvl="0" indent="-3429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l"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显著性检测</a:t>
                      </a:r>
                      <a:endParaRPr lang="en-US" altLang="zh-CN" sz="14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lvl="0" indent="-3429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l"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目标特征信息提取</a:t>
                      </a:r>
                      <a:endParaRPr lang="en-US" altLang="zh-CN" sz="14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lvl="0" indent="-3429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l"/>
                        <a:defRPr/>
                      </a:pPr>
                      <a:r>
                        <a:rPr lang="en-US" altLang="zh-CN" sz="14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……</a:t>
                      </a:r>
                    </a:p>
                    <a:p>
                      <a:pPr marL="0" marR="0" lvl="0" indent="-3429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l"/>
                        <a:defRPr/>
                      </a:pPr>
                      <a:endParaRPr lang="zh-CN" altLang="en-US" sz="1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34290" marB="34290">
                    <a:lnT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文本框 10"/>
          <p:cNvSpPr txBox="1"/>
          <p:nvPr/>
        </p:nvSpPr>
        <p:spPr>
          <a:xfrm>
            <a:off x="627960" y="993443"/>
            <a:ext cx="5321148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日，中国第一颗软件定义卫星“天智一号”在酒泉卫星发射中心发射升空。到目前为止，在轨运行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个多月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，运行状态良好。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BED8E94-BBCB-40C2-8E0C-CD4732EEC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9486" y="5224072"/>
            <a:ext cx="1977872" cy="152914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2" descr="D:\项目\手机卫星\图像数据\2019-06-18 10-16-43\Result\ZHCAMRAW\res1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830" y="4396777"/>
            <a:ext cx="1783278" cy="2363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接连接符 7"/>
          <p:cNvCxnSpPr/>
          <p:nvPr/>
        </p:nvCxnSpPr>
        <p:spPr>
          <a:xfrm>
            <a:off x="6985458" y="993443"/>
            <a:ext cx="0" cy="588179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52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分离</a:t>
            </a:r>
            <a:r>
              <a:rPr lang="zh-CN" altLang="en-US" dirty="0" smtClean="0"/>
              <a:t>成像</a:t>
            </a:r>
            <a:r>
              <a:rPr lang="en-US" altLang="zh-CN" dirty="0" smtClean="0"/>
              <a:t>App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329681" y="1493371"/>
          <a:ext cx="4392960" cy="48771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92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6057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分离视频</a:t>
                      </a:r>
                      <a:endParaRPr lang="zh-CN" altLang="en-US" sz="20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>
                    <a:lnB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1088">
                <a:tc>
                  <a:txBody>
                    <a:bodyPr/>
                    <a:lstStyle/>
                    <a:p>
                      <a:pPr marL="0" marR="0" lvl="0" indent="-34290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defRPr/>
                      </a:pPr>
                      <a:endParaRPr lang="zh-CN" altLang="en-US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1920" marR="121920">
                    <a:lnT w="12700" cap="flat" cmpd="sng" algn="ctr">
                      <a:solidFill>
                        <a:srgbClr val="2F559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053" y="1028733"/>
            <a:ext cx="4966947" cy="5705872"/>
          </a:xfrm>
          <a:prstGeom prst="rect">
            <a:avLst/>
          </a:prstGeom>
        </p:spPr>
      </p:pic>
      <p:pic>
        <p:nvPicPr>
          <p:cNvPr id="5" name="7cdb2101fe16c8db84913f5ff4698f0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9681" y="2447705"/>
            <a:ext cx="6144431" cy="353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440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5B5C2F-7E99-471F-99EF-3950F06D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692D6B-73A2-45F9-93B2-55DCE8F7F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10A585D-D699-4431-9EE4-ED291A800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8341" y="1089108"/>
            <a:ext cx="1489947" cy="132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20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超算平台</a:t>
            </a:r>
            <a:endParaRPr lang="zh-CN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696447" y="1408322"/>
            <a:ext cx="561860" cy="17296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计算节点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57427" y="1408322"/>
            <a:ext cx="561860" cy="17296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存储节点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018407" y="1408322"/>
            <a:ext cx="561860" cy="17296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计算节点</a:t>
            </a:r>
          </a:p>
        </p:txBody>
      </p:sp>
      <p:sp>
        <p:nvSpPr>
          <p:cNvPr id="7" name="矩形 6"/>
          <p:cNvSpPr/>
          <p:nvPr/>
        </p:nvSpPr>
        <p:spPr>
          <a:xfrm>
            <a:off x="2679387" y="1408322"/>
            <a:ext cx="561860" cy="17296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存储节点</a:t>
            </a:r>
          </a:p>
        </p:txBody>
      </p:sp>
      <p:sp>
        <p:nvSpPr>
          <p:cNvPr id="8" name="矩形 7"/>
          <p:cNvSpPr/>
          <p:nvPr/>
        </p:nvSpPr>
        <p:spPr>
          <a:xfrm>
            <a:off x="3340367" y="1408322"/>
            <a:ext cx="561860" cy="17296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计算节点</a:t>
            </a:r>
          </a:p>
        </p:txBody>
      </p:sp>
      <p:sp>
        <p:nvSpPr>
          <p:cNvPr id="9" name="矩形 8"/>
          <p:cNvSpPr/>
          <p:nvPr/>
        </p:nvSpPr>
        <p:spPr>
          <a:xfrm>
            <a:off x="4001347" y="1408322"/>
            <a:ext cx="561860" cy="17296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存储节点</a:t>
            </a:r>
          </a:p>
        </p:txBody>
      </p:sp>
      <p:sp>
        <p:nvSpPr>
          <p:cNvPr id="10" name="矩形 9"/>
          <p:cNvSpPr/>
          <p:nvPr/>
        </p:nvSpPr>
        <p:spPr>
          <a:xfrm>
            <a:off x="4662327" y="1408322"/>
            <a:ext cx="561860" cy="17296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计算节点</a:t>
            </a:r>
          </a:p>
        </p:txBody>
      </p:sp>
      <p:sp>
        <p:nvSpPr>
          <p:cNvPr id="11" name="矩形 10"/>
          <p:cNvSpPr/>
          <p:nvPr/>
        </p:nvSpPr>
        <p:spPr>
          <a:xfrm>
            <a:off x="5323307" y="1408322"/>
            <a:ext cx="561860" cy="17296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计算节点</a:t>
            </a:r>
          </a:p>
        </p:txBody>
      </p:sp>
      <p:sp>
        <p:nvSpPr>
          <p:cNvPr id="12" name="矩形 11"/>
          <p:cNvSpPr/>
          <p:nvPr/>
        </p:nvSpPr>
        <p:spPr>
          <a:xfrm>
            <a:off x="5984287" y="1408322"/>
            <a:ext cx="561860" cy="17296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计算节点</a:t>
            </a:r>
          </a:p>
        </p:txBody>
      </p:sp>
      <p:sp>
        <p:nvSpPr>
          <p:cNvPr id="13" name="矩形 12"/>
          <p:cNvSpPr/>
          <p:nvPr/>
        </p:nvSpPr>
        <p:spPr>
          <a:xfrm>
            <a:off x="6645267" y="1408322"/>
            <a:ext cx="561860" cy="17296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存储节点</a:t>
            </a:r>
          </a:p>
        </p:txBody>
      </p:sp>
      <p:sp>
        <p:nvSpPr>
          <p:cNvPr id="14" name="矩形 13"/>
          <p:cNvSpPr/>
          <p:nvPr/>
        </p:nvSpPr>
        <p:spPr>
          <a:xfrm>
            <a:off x="7306247" y="1408322"/>
            <a:ext cx="561860" cy="17296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>
            <a:stCxn id="4" idx="2"/>
          </p:cNvCxnSpPr>
          <p:nvPr/>
        </p:nvCxnSpPr>
        <p:spPr>
          <a:xfrm>
            <a:off x="977377" y="3137970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5" idx="2"/>
            <a:endCxn id="21" idx="0"/>
          </p:cNvCxnSpPr>
          <p:nvPr/>
        </p:nvCxnSpPr>
        <p:spPr>
          <a:xfrm>
            <a:off x="1638357" y="3137970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>
            <a:stCxn id="7" idx="2"/>
            <a:endCxn id="23" idx="0"/>
          </p:cNvCxnSpPr>
          <p:nvPr/>
        </p:nvCxnSpPr>
        <p:spPr>
          <a:xfrm>
            <a:off x="2960317" y="3137970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>
            <a:stCxn id="6" idx="2"/>
            <a:endCxn id="22" idx="0"/>
          </p:cNvCxnSpPr>
          <p:nvPr/>
        </p:nvCxnSpPr>
        <p:spPr>
          <a:xfrm>
            <a:off x="2299337" y="3137970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8" idx="2"/>
            <a:endCxn id="24" idx="0"/>
          </p:cNvCxnSpPr>
          <p:nvPr/>
        </p:nvCxnSpPr>
        <p:spPr>
          <a:xfrm>
            <a:off x="3621297" y="3137970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9" idx="2"/>
            <a:endCxn id="25" idx="0"/>
          </p:cNvCxnSpPr>
          <p:nvPr/>
        </p:nvCxnSpPr>
        <p:spPr>
          <a:xfrm>
            <a:off x="4282277" y="3137970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10" idx="2"/>
            <a:endCxn id="26" idx="0"/>
          </p:cNvCxnSpPr>
          <p:nvPr/>
        </p:nvCxnSpPr>
        <p:spPr>
          <a:xfrm>
            <a:off x="4943257" y="3137970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14" idx="2"/>
            <a:endCxn id="30" idx="0"/>
          </p:cNvCxnSpPr>
          <p:nvPr/>
        </p:nvCxnSpPr>
        <p:spPr>
          <a:xfrm>
            <a:off x="7587177" y="3137970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13" idx="2"/>
            <a:endCxn id="29" idx="0"/>
          </p:cNvCxnSpPr>
          <p:nvPr/>
        </p:nvCxnSpPr>
        <p:spPr>
          <a:xfrm>
            <a:off x="6926197" y="3137970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" idx="2"/>
            <a:endCxn id="28" idx="0"/>
          </p:cNvCxnSpPr>
          <p:nvPr/>
        </p:nvCxnSpPr>
        <p:spPr>
          <a:xfrm>
            <a:off x="6265217" y="3137970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1" idx="2"/>
            <a:endCxn id="27" idx="0"/>
          </p:cNvCxnSpPr>
          <p:nvPr/>
        </p:nvCxnSpPr>
        <p:spPr>
          <a:xfrm>
            <a:off x="5604237" y="3137970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975539" y="4138679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1636519" y="4138679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2958479" y="4138679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2297499" y="4138679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3619459" y="4138679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4280439" y="4138679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4941419" y="4138679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7585339" y="4138679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>
            <a:off x="6924359" y="4138679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>
            <a:off x="6263379" y="4138679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5602399" y="4138679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696447" y="4612398"/>
            <a:ext cx="561860" cy="17296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存储节点</a:t>
            </a:r>
          </a:p>
        </p:txBody>
      </p:sp>
      <p:sp>
        <p:nvSpPr>
          <p:cNvPr id="21" name="矩形 20"/>
          <p:cNvSpPr/>
          <p:nvPr/>
        </p:nvSpPr>
        <p:spPr>
          <a:xfrm>
            <a:off x="1357427" y="4612398"/>
            <a:ext cx="561860" cy="17296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存储节点</a:t>
            </a:r>
          </a:p>
        </p:txBody>
      </p:sp>
      <p:sp>
        <p:nvSpPr>
          <p:cNvPr id="22" name="矩形 21"/>
          <p:cNvSpPr/>
          <p:nvPr/>
        </p:nvSpPr>
        <p:spPr>
          <a:xfrm>
            <a:off x="2018407" y="4612398"/>
            <a:ext cx="561860" cy="17296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存储节点</a:t>
            </a:r>
          </a:p>
        </p:txBody>
      </p:sp>
      <p:sp>
        <p:nvSpPr>
          <p:cNvPr id="23" name="矩形 22"/>
          <p:cNvSpPr/>
          <p:nvPr/>
        </p:nvSpPr>
        <p:spPr>
          <a:xfrm>
            <a:off x="2679387" y="4612398"/>
            <a:ext cx="561860" cy="17296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存储节点</a:t>
            </a:r>
          </a:p>
        </p:txBody>
      </p:sp>
      <p:sp>
        <p:nvSpPr>
          <p:cNvPr id="24" name="矩形 23"/>
          <p:cNvSpPr/>
          <p:nvPr/>
        </p:nvSpPr>
        <p:spPr>
          <a:xfrm>
            <a:off x="3340367" y="4612398"/>
            <a:ext cx="561860" cy="17296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计算节点</a:t>
            </a:r>
          </a:p>
        </p:txBody>
      </p:sp>
      <p:sp>
        <p:nvSpPr>
          <p:cNvPr id="25" name="矩形 24"/>
          <p:cNvSpPr/>
          <p:nvPr/>
        </p:nvSpPr>
        <p:spPr>
          <a:xfrm>
            <a:off x="4001347" y="4612398"/>
            <a:ext cx="561860" cy="17296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计算节点</a:t>
            </a:r>
          </a:p>
        </p:txBody>
      </p:sp>
      <p:sp>
        <p:nvSpPr>
          <p:cNvPr id="26" name="矩形 25"/>
          <p:cNvSpPr/>
          <p:nvPr/>
        </p:nvSpPr>
        <p:spPr>
          <a:xfrm>
            <a:off x="4662327" y="4612398"/>
            <a:ext cx="561860" cy="17296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存储节点</a:t>
            </a:r>
          </a:p>
        </p:txBody>
      </p:sp>
      <p:sp>
        <p:nvSpPr>
          <p:cNvPr id="27" name="矩形 26"/>
          <p:cNvSpPr/>
          <p:nvPr/>
        </p:nvSpPr>
        <p:spPr>
          <a:xfrm>
            <a:off x="5323307" y="4612398"/>
            <a:ext cx="561860" cy="17296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计算节点</a:t>
            </a:r>
          </a:p>
        </p:txBody>
      </p:sp>
      <p:sp>
        <p:nvSpPr>
          <p:cNvPr id="28" name="矩形 27"/>
          <p:cNvSpPr/>
          <p:nvPr/>
        </p:nvSpPr>
        <p:spPr>
          <a:xfrm>
            <a:off x="5984287" y="4612398"/>
            <a:ext cx="561860" cy="17296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计算节点</a:t>
            </a:r>
          </a:p>
        </p:txBody>
      </p:sp>
      <p:sp>
        <p:nvSpPr>
          <p:cNvPr id="29" name="矩形 28"/>
          <p:cNvSpPr/>
          <p:nvPr/>
        </p:nvSpPr>
        <p:spPr>
          <a:xfrm>
            <a:off x="6645267" y="4612398"/>
            <a:ext cx="561860" cy="17296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计算节点</a:t>
            </a:r>
          </a:p>
        </p:txBody>
      </p:sp>
      <p:sp>
        <p:nvSpPr>
          <p:cNvPr id="30" name="矩形 29"/>
          <p:cNvSpPr/>
          <p:nvPr/>
        </p:nvSpPr>
        <p:spPr>
          <a:xfrm>
            <a:off x="7306247" y="4612398"/>
            <a:ext cx="561860" cy="17296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82242" y="3382179"/>
            <a:ext cx="7185865" cy="10746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高速交换网络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8613272" y="1383062"/>
            <a:ext cx="561860" cy="17296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计算节点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9274252" y="1383062"/>
            <a:ext cx="561860" cy="17296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存储节点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9935232" y="1383062"/>
            <a:ext cx="561860" cy="17296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计算节点</a:t>
            </a:r>
          </a:p>
        </p:txBody>
      </p:sp>
      <p:sp>
        <p:nvSpPr>
          <p:cNvPr id="84" name="矩形 83"/>
          <p:cNvSpPr/>
          <p:nvPr/>
        </p:nvSpPr>
        <p:spPr>
          <a:xfrm>
            <a:off x="10596212" y="1383062"/>
            <a:ext cx="561860" cy="17296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存储节点</a:t>
            </a:r>
          </a:p>
        </p:txBody>
      </p:sp>
      <p:sp>
        <p:nvSpPr>
          <p:cNvPr id="85" name="矩形 84"/>
          <p:cNvSpPr/>
          <p:nvPr/>
        </p:nvSpPr>
        <p:spPr>
          <a:xfrm>
            <a:off x="11257192" y="1383062"/>
            <a:ext cx="561860" cy="17296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计算节点</a:t>
            </a:r>
          </a:p>
        </p:txBody>
      </p:sp>
      <p:sp>
        <p:nvSpPr>
          <p:cNvPr id="86" name="矩形 85"/>
          <p:cNvSpPr/>
          <p:nvPr/>
        </p:nvSpPr>
        <p:spPr>
          <a:xfrm>
            <a:off x="11918172" y="1383062"/>
            <a:ext cx="561860" cy="17296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存储节点</a:t>
            </a:r>
          </a:p>
        </p:txBody>
      </p:sp>
      <p:cxnSp>
        <p:nvCxnSpPr>
          <p:cNvPr id="92" name="直接连接符 91"/>
          <p:cNvCxnSpPr>
            <a:stCxn id="81" idx="2"/>
          </p:cNvCxnSpPr>
          <p:nvPr/>
        </p:nvCxnSpPr>
        <p:spPr>
          <a:xfrm>
            <a:off x="8894202" y="3112710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>
            <a:stCxn id="82" idx="2"/>
            <a:endCxn id="115" idx="0"/>
          </p:cNvCxnSpPr>
          <p:nvPr/>
        </p:nvCxnSpPr>
        <p:spPr>
          <a:xfrm>
            <a:off x="9555182" y="3112710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>
            <a:stCxn id="84" idx="2"/>
            <a:endCxn id="117" idx="0"/>
          </p:cNvCxnSpPr>
          <p:nvPr/>
        </p:nvCxnSpPr>
        <p:spPr>
          <a:xfrm>
            <a:off x="10877142" y="3112710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83" idx="2"/>
            <a:endCxn id="116" idx="0"/>
          </p:cNvCxnSpPr>
          <p:nvPr/>
        </p:nvCxnSpPr>
        <p:spPr>
          <a:xfrm>
            <a:off x="10216162" y="3112710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85" idx="2"/>
            <a:endCxn id="118" idx="0"/>
          </p:cNvCxnSpPr>
          <p:nvPr/>
        </p:nvCxnSpPr>
        <p:spPr>
          <a:xfrm>
            <a:off x="11538122" y="3112710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>
            <a:stCxn id="86" idx="2"/>
            <a:endCxn id="119" idx="0"/>
          </p:cNvCxnSpPr>
          <p:nvPr/>
        </p:nvCxnSpPr>
        <p:spPr>
          <a:xfrm>
            <a:off x="12199102" y="3112710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/>
        </p:nvCxnSpPr>
        <p:spPr>
          <a:xfrm>
            <a:off x="8892364" y="4113419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>
            <a:off x="9553344" y="4113419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>
            <a:off x="10875304" y="4113419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/>
        </p:nvCxnSpPr>
        <p:spPr>
          <a:xfrm>
            <a:off x="10214324" y="4113419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>
            <a:off x="11536284" y="4113419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12197264" y="4113419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矩形 113"/>
          <p:cNvSpPr/>
          <p:nvPr/>
        </p:nvSpPr>
        <p:spPr>
          <a:xfrm>
            <a:off x="8613272" y="4587138"/>
            <a:ext cx="561860" cy="17296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存储节点</a:t>
            </a:r>
          </a:p>
        </p:txBody>
      </p:sp>
      <p:sp>
        <p:nvSpPr>
          <p:cNvPr id="115" name="矩形 114"/>
          <p:cNvSpPr/>
          <p:nvPr/>
        </p:nvSpPr>
        <p:spPr>
          <a:xfrm>
            <a:off x="9274252" y="4587138"/>
            <a:ext cx="561860" cy="17296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存储节点</a:t>
            </a:r>
          </a:p>
        </p:txBody>
      </p:sp>
      <p:sp>
        <p:nvSpPr>
          <p:cNvPr id="116" name="矩形 115"/>
          <p:cNvSpPr/>
          <p:nvPr/>
        </p:nvSpPr>
        <p:spPr>
          <a:xfrm>
            <a:off x="9935232" y="4587138"/>
            <a:ext cx="561860" cy="17296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存储节点</a:t>
            </a:r>
          </a:p>
        </p:txBody>
      </p:sp>
      <p:sp>
        <p:nvSpPr>
          <p:cNvPr id="117" name="矩形 116"/>
          <p:cNvSpPr/>
          <p:nvPr/>
        </p:nvSpPr>
        <p:spPr>
          <a:xfrm>
            <a:off x="10596212" y="4587138"/>
            <a:ext cx="561860" cy="17296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存储节点</a:t>
            </a:r>
          </a:p>
        </p:txBody>
      </p:sp>
      <p:sp>
        <p:nvSpPr>
          <p:cNvPr id="118" name="矩形 117"/>
          <p:cNvSpPr/>
          <p:nvPr/>
        </p:nvSpPr>
        <p:spPr>
          <a:xfrm>
            <a:off x="11257192" y="4587138"/>
            <a:ext cx="561860" cy="17296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计算节点</a:t>
            </a:r>
          </a:p>
        </p:txBody>
      </p:sp>
      <p:sp>
        <p:nvSpPr>
          <p:cNvPr id="119" name="矩形 118"/>
          <p:cNvSpPr/>
          <p:nvPr/>
        </p:nvSpPr>
        <p:spPr>
          <a:xfrm>
            <a:off x="11918172" y="4587138"/>
            <a:ext cx="561860" cy="17296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计算节点</a:t>
            </a:r>
          </a:p>
        </p:txBody>
      </p:sp>
      <p:sp>
        <p:nvSpPr>
          <p:cNvPr id="125" name="矩形 124"/>
          <p:cNvSpPr/>
          <p:nvPr/>
        </p:nvSpPr>
        <p:spPr>
          <a:xfrm>
            <a:off x="8599067" y="3356919"/>
            <a:ext cx="3745333" cy="10746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高速交换网络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2" name="直接连接符 41"/>
          <p:cNvCxnSpPr>
            <a:stCxn id="36" idx="3"/>
            <a:endCxn id="125" idx="1"/>
          </p:cNvCxnSpPr>
          <p:nvPr/>
        </p:nvCxnSpPr>
        <p:spPr>
          <a:xfrm flipV="1">
            <a:off x="7868107" y="3894220"/>
            <a:ext cx="7309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62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天</a:t>
            </a:r>
            <a:r>
              <a:rPr lang="zh-CN" altLang="en-US" sz="2400" dirty="0" smtClean="0"/>
              <a:t>基超算平台：大气层之上的云计算</a:t>
            </a:r>
            <a:endParaRPr lang="zh-CN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696447" y="1408322"/>
            <a:ext cx="561860" cy="17296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接口扩展板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57427" y="1408322"/>
            <a:ext cx="561860" cy="17296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相机模组板</a:t>
            </a:r>
          </a:p>
        </p:txBody>
      </p:sp>
      <p:sp>
        <p:nvSpPr>
          <p:cNvPr id="6" name="矩形 5"/>
          <p:cNvSpPr/>
          <p:nvPr/>
        </p:nvSpPr>
        <p:spPr>
          <a:xfrm>
            <a:off x="2018407" y="1408322"/>
            <a:ext cx="561860" cy="17296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相机模组板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679387" y="1408322"/>
            <a:ext cx="561860" cy="17296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相机模组板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40367" y="1408322"/>
            <a:ext cx="561860" cy="17296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相机模组板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001347" y="1408322"/>
            <a:ext cx="561860" cy="17296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相机模组板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662327" y="1408322"/>
            <a:ext cx="561860" cy="17296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相机模组板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323307" y="1408322"/>
            <a:ext cx="561860" cy="17296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飞腾计算板</a:t>
            </a:r>
          </a:p>
        </p:txBody>
      </p:sp>
      <p:sp>
        <p:nvSpPr>
          <p:cNvPr id="12" name="矩形 11"/>
          <p:cNvSpPr/>
          <p:nvPr/>
        </p:nvSpPr>
        <p:spPr>
          <a:xfrm>
            <a:off x="5984287" y="1408322"/>
            <a:ext cx="561860" cy="17296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飞腾计算板</a:t>
            </a:r>
          </a:p>
        </p:txBody>
      </p:sp>
      <p:sp>
        <p:nvSpPr>
          <p:cNvPr id="13" name="矩形 12"/>
          <p:cNvSpPr/>
          <p:nvPr/>
        </p:nvSpPr>
        <p:spPr>
          <a:xfrm>
            <a:off x="6645267" y="1408322"/>
            <a:ext cx="561860" cy="17296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软无计算板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306247" y="1408322"/>
            <a:ext cx="561860" cy="17296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软无计算板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967227" y="1408322"/>
            <a:ext cx="561860" cy="17296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软无计算板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628207" y="1408322"/>
            <a:ext cx="561860" cy="17296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软无计算板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89187" y="1408322"/>
            <a:ext cx="561860" cy="17296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软无计算板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950167" y="1408322"/>
            <a:ext cx="561860" cy="17296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软无计算板</a:t>
            </a:r>
          </a:p>
        </p:txBody>
      </p:sp>
      <p:sp>
        <p:nvSpPr>
          <p:cNvPr id="19" name="矩形 18"/>
          <p:cNvSpPr/>
          <p:nvPr/>
        </p:nvSpPr>
        <p:spPr>
          <a:xfrm>
            <a:off x="10611148" y="1408322"/>
            <a:ext cx="561860" cy="17296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姿态控制板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肘形连接符 38"/>
          <p:cNvCxnSpPr>
            <a:stCxn id="36" idx="1"/>
            <a:endCxn id="37" idx="1"/>
          </p:cNvCxnSpPr>
          <p:nvPr/>
        </p:nvCxnSpPr>
        <p:spPr>
          <a:xfrm rot="10800000" flipV="1">
            <a:off x="682242" y="3552939"/>
            <a:ext cx="12700" cy="646321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肘形连接符 40"/>
          <p:cNvCxnSpPr>
            <a:stCxn id="36" idx="3"/>
            <a:endCxn id="37" idx="3"/>
          </p:cNvCxnSpPr>
          <p:nvPr/>
        </p:nvCxnSpPr>
        <p:spPr>
          <a:xfrm>
            <a:off x="11173008" y="3552940"/>
            <a:ext cx="12700" cy="646321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stCxn id="4" idx="2"/>
          </p:cNvCxnSpPr>
          <p:nvPr/>
        </p:nvCxnSpPr>
        <p:spPr>
          <a:xfrm>
            <a:off x="977377" y="3137970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5" idx="2"/>
            <a:endCxn id="21" idx="0"/>
          </p:cNvCxnSpPr>
          <p:nvPr/>
        </p:nvCxnSpPr>
        <p:spPr>
          <a:xfrm>
            <a:off x="1638357" y="3137970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>
            <a:stCxn id="7" idx="2"/>
            <a:endCxn id="23" idx="0"/>
          </p:cNvCxnSpPr>
          <p:nvPr/>
        </p:nvCxnSpPr>
        <p:spPr>
          <a:xfrm>
            <a:off x="2960317" y="3137970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>
            <a:stCxn id="6" idx="2"/>
            <a:endCxn id="22" idx="0"/>
          </p:cNvCxnSpPr>
          <p:nvPr/>
        </p:nvCxnSpPr>
        <p:spPr>
          <a:xfrm>
            <a:off x="2299337" y="3137970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stCxn id="8" idx="2"/>
            <a:endCxn id="24" idx="0"/>
          </p:cNvCxnSpPr>
          <p:nvPr/>
        </p:nvCxnSpPr>
        <p:spPr>
          <a:xfrm>
            <a:off x="3621297" y="3137970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>
            <a:stCxn id="9" idx="2"/>
            <a:endCxn id="25" idx="0"/>
          </p:cNvCxnSpPr>
          <p:nvPr/>
        </p:nvCxnSpPr>
        <p:spPr>
          <a:xfrm>
            <a:off x="4282277" y="3137970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>
            <a:stCxn id="10" idx="2"/>
            <a:endCxn id="26" idx="0"/>
          </p:cNvCxnSpPr>
          <p:nvPr/>
        </p:nvCxnSpPr>
        <p:spPr>
          <a:xfrm>
            <a:off x="4943257" y="3137970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stCxn id="19" idx="2"/>
            <a:endCxn id="35" idx="0"/>
          </p:cNvCxnSpPr>
          <p:nvPr/>
        </p:nvCxnSpPr>
        <p:spPr>
          <a:xfrm>
            <a:off x="10892078" y="3137970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>
            <a:stCxn id="18" idx="2"/>
            <a:endCxn id="34" idx="0"/>
          </p:cNvCxnSpPr>
          <p:nvPr/>
        </p:nvCxnSpPr>
        <p:spPr>
          <a:xfrm>
            <a:off x="10231097" y="3137970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>
            <a:stCxn id="17" idx="2"/>
            <a:endCxn id="33" idx="0"/>
          </p:cNvCxnSpPr>
          <p:nvPr/>
        </p:nvCxnSpPr>
        <p:spPr>
          <a:xfrm>
            <a:off x="9570117" y="3137970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16" idx="2"/>
            <a:endCxn id="32" idx="0"/>
          </p:cNvCxnSpPr>
          <p:nvPr/>
        </p:nvCxnSpPr>
        <p:spPr>
          <a:xfrm>
            <a:off x="8909137" y="3137970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15" idx="2"/>
            <a:endCxn id="31" idx="0"/>
          </p:cNvCxnSpPr>
          <p:nvPr/>
        </p:nvCxnSpPr>
        <p:spPr>
          <a:xfrm>
            <a:off x="8248157" y="3137970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14" idx="2"/>
            <a:endCxn id="30" idx="0"/>
          </p:cNvCxnSpPr>
          <p:nvPr/>
        </p:nvCxnSpPr>
        <p:spPr>
          <a:xfrm>
            <a:off x="7587177" y="3137970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13" idx="2"/>
            <a:endCxn id="29" idx="0"/>
          </p:cNvCxnSpPr>
          <p:nvPr/>
        </p:nvCxnSpPr>
        <p:spPr>
          <a:xfrm>
            <a:off x="6926197" y="3137970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12" idx="2"/>
            <a:endCxn id="28" idx="0"/>
          </p:cNvCxnSpPr>
          <p:nvPr/>
        </p:nvCxnSpPr>
        <p:spPr>
          <a:xfrm>
            <a:off x="6265217" y="3137970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11" idx="2"/>
            <a:endCxn id="27" idx="0"/>
          </p:cNvCxnSpPr>
          <p:nvPr/>
        </p:nvCxnSpPr>
        <p:spPr>
          <a:xfrm>
            <a:off x="5604237" y="3137970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682242" y="3316078"/>
            <a:ext cx="10490766" cy="4737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POE/TSN</a:t>
            </a:r>
            <a:r>
              <a:rPr lang="zh-CN" altLang="en-US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交换机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接连接符 55"/>
          <p:cNvCxnSpPr/>
          <p:nvPr/>
        </p:nvCxnSpPr>
        <p:spPr>
          <a:xfrm>
            <a:off x="975539" y="4138679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1636519" y="4138679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2958479" y="4138679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2297499" y="4138679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3619459" y="4138679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4280439" y="4138679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4941419" y="4138679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10890240" y="4138679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>
            <a:off x="10229259" y="4138679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9568279" y="4138679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8907299" y="4138679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8246319" y="4138679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7585339" y="4138679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>
            <a:off x="6924359" y="4138679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>
            <a:off x="6263379" y="4138679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5602399" y="4138679"/>
            <a:ext cx="0" cy="50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682242" y="3962399"/>
            <a:ext cx="10490766" cy="4737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POE/TSN</a:t>
            </a:r>
            <a:r>
              <a:rPr lang="zh-CN" altLang="en-US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交换机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96447" y="4612398"/>
            <a:ext cx="561860" cy="17296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接口扩展板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357427" y="4612398"/>
            <a:ext cx="561860" cy="17296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相机模组板</a:t>
            </a:r>
          </a:p>
        </p:txBody>
      </p:sp>
      <p:sp>
        <p:nvSpPr>
          <p:cNvPr id="22" name="矩形 21"/>
          <p:cNvSpPr/>
          <p:nvPr/>
        </p:nvSpPr>
        <p:spPr>
          <a:xfrm>
            <a:off x="2018407" y="4612398"/>
            <a:ext cx="561860" cy="17296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相机模组板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679387" y="4612398"/>
            <a:ext cx="561860" cy="17296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相机模组板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340367" y="4612398"/>
            <a:ext cx="561860" cy="17296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相机模组板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001347" y="4612398"/>
            <a:ext cx="561860" cy="17296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相机模组板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4662327" y="4612398"/>
            <a:ext cx="561860" cy="17296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相机模组板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323307" y="4612398"/>
            <a:ext cx="561860" cy="17296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飞腾计算板</a:t>
            </a:r>
          </a:p>
        </p:txBody>
      </p:sp>
      <p:sp>
        <p:nvSpPr>
          <p:cNvPr id="28" name="矩形 27"/>
          <p:cNvSpPr/>
          <p:nvPr/>
        </p:nvSpPr>
        <p:spPr>
          <a:xfrm>
            <a:off x="5984287" y="4612398"/>
            <a:ext cx="561860" cy="17296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飞腾计算板</a:t>
            </a:r>
          </a:p>
        </p:txBody>
      </p:sp>
      <p:sp>
        <p:nvSpPr>
          <p:cNvPr id="29" name="矩形 28"/>
          <p:cNvSpPr/>
          <p:nvPr/>
        </p:nvSpPr>
        <p:spPr>
          <a:xfrm>
            <a:off x="6645267" y="4612398"/>
            <a:ext cx="561860" cy="17296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软无计算板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306247" y="4612398"/>
            <a:ext cx="561860" cy="17296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软无计算板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7967227" y="4612398"/>
            <a:ext cx="561860" cy="17296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软无计算板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628207" y="4612398"/>
            <a:ext cx="561860" cy="17296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软无计算板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289187" y="4612398"/>
            <a:ext cx="561860" cy="17296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软无计算板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9950167" y="4612398"/>
            <a:ext cx="561860" cy="17296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软无计算板</a:t>
            </a:r>
          </a:p>
        </p:txBody>
      </p:sp>
      <p:sp>
        <p:nvSpPr>
          <p:cNvPr id="35" name="矩形 34"/>
          <p:cNvSpPr/>
          <p:nvPr/>
        </p:nvSpPr>
        <p:spPr>
          <a:xfrm>
            <a:off x="10611148" y="4612398"/>
            <a:ext cx="561860" cy="17296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姿态控制板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470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 smtClean="0"/>
              <a:t>标准的、</a:t>
            </a:r>
            <a:r>
              <a:rPr lang="zh-CN" altLang="en-US" sz="2000" dirty="0"/>
              <a:t>通用</a:t>
            </a:r>
            <a:r>
              <a:rPr lang="zh-CN" altLang="en-US" sz="2000" dirty="0" smtClean="0"/>
              <a:t>的</a:t>
            </a:r>
            <a:r>
              <a:rPr lang="zh-CN" altLang="en-US" sz="2000" dirty="0"/>
              <a:t>、</a:t>
            </a:r>
            <a:r>
              <a:rPr lang="zh-CN" altLang="en-US" sz="2000" dirty="0" smtClean="0"/>
              <a:t>精制的计算节点：</a:t>
            </a:r>
            <a:r>
              <a:rPr lang="en-US" altLang="zh-CN" sz="2000" dirty="0" smtClean="0"/>
              <a:t>ARM+FPGA</a:t>
            </a:r>
            <a:endParaRPr lang="zh-CN" altLang="en-US" sz="20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46550"/>
            <a:ext cx="6960096" cy="2959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直接箭头连接符 3"/>
          <p:cNvCxnSpPr/>
          <p:nvPr/>
        </p:nvCxnSpPr>
        <p:spPr>
          <a:xfrm flipV="1">
            <a:off x="7231232" y="1756181"/>
            <a:ext cx="0" cy="392200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7231232" y="5678186"/>
            <a:ext cx="4693186" cy="0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7308350" y="2018923"/>
            <a:ext cx="2088000" cy="46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GPPs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7965918" y="2758868"/>
            <a:ext cx="2088000" cy="46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Ps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8623486" y="3498813"/>
            <a:ext cx="2088000" cy="46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FPGA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9281054" y="4238758"/>
            <a:ext cx="2088000" cy="46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Co-processors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9938622" y="4978702"/>
            <a:ext cx="2088000" cy="46800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ASICs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34689" y="447275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可编程</a:t>
            </a:r>
            <a:r>
              <a:rPr lang="zh-CN" altLang="en-US" dirty="0" smtClean="0"/>
              <a:t>性</a:t>
            </a:r>
            <a:endParaRPr lang="en-US" altLang="zh-CN" dirty="0" smtClean="0"/>
          </a:p>
          <a:p>
            <a:r>
              <a:rPr lang="zh-CN" altLang="en-US" dirty="0" smtClean="0"/>
              <a:t>计算性能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904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可重构的、实时的交换网络：以太网</a:t>
            </a:r>
            <a:r>
              <a:rPr lang="en-US" altLang="zh-CN" dirty="0"/>
              <a:t>/POE/TSN/TTE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28328" y="2633629"/>
            <a:ext cx="4719468" cy="2585311"/>
          </a:xfrm>
          <a:prstGeom prst="rect">
            <a:avLst/>
          </a:prstGeom>
        </p:spPr>
        <p:txBody>
          <a:bodyPr wrap="square" lIns="91428" tIns="45714" rIns="91428" bIns="45714">
            <a:spAutoFit/>
          </a:bodyPr>
          <a:lstStyle/>
          <a:p>
            <a:pPr marL="342848" indent="-342848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A400M——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航空全双工以太网（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AFDX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pPr marL="342848" indent="-342848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A380——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时间触发以太网（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TTE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pPr marL="342848" indent="-342848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猎户座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飞船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时间触发以太网（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TTE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pPr marL="342848" indent="-342848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奥迪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A8——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时间触发以太网（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TTE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pPr marL="342848" indent="-342848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CRH1/3/5——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列车以太网（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ETB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pPr marL="342848" indent="-342848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舰船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多冗余以太网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682" y="2072256"/>
            <a:ext cx="7220698" cy="370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33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B4035D-D5DC-4B38-A91A-1561C3A2D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Sputnik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October </a:t>
            </a:r>
            <a:r>
              <a:rPr lang="en-US" altLang="zh-CN" sz="2400" dirty="0"/>
              <a:t>4, 1957 at 22:28:34 Moscow Time</a:t>
            </a:r>
            <a:endParaRPr lang="zh-CN" altLang="en-US" sz="2400" dirty="0"/>
          </a:p>
        </p:txBody>
      </p:sp>
      <p:grpSp>
        <p:nvGrpSpPr>
          <p:cNvPr id="3" name="组合 2"/>
          <p:cNvGrpSpPr/>
          <p:nvPr/>
        </p:nvGrpSpPr>
        <p:grpSpPr>
          <a:xfrm>
            <a:off x="659177" y="1073532"/>
            <a:ext cx="10873647" cy="5650328"/>
            <a:chOff x="517793" y="1073532"/>
            <a:chExt cx="10873647" cy="5650328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793" y="1159730"/>
              <a:ext cx="7594176" cy="54779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1601" y="1073532"/>
              <a:ext cx="1969839" cy="5650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7315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Sputnix</a:t>
            </a:r>
            <a:r>
              <a:rPr lang="zh-CN" altLang="en-US" dirty="0"/>
              <a:t>：</a:t>
            </a:r>
            <a:r>
              <a:rPr lang="zh-CN" altLang="en-US" dirty="0" smtClean="0"/>
              <a:t>系统软件平台化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447112" y="1187559"/>
            <a:ext cx="260694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Operating Systems 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613)</a:t>
            </a:r>
          </a:p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2K</a:t>
            </a:r>
            <a:b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86-DOS</a:t>
            </a:r>
            <a:b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A/UX</a:t>
            </a:r>
            <a:b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Acados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ACP (Airline Control Program)</a:t>
            </a:r>
            <a:b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AdaOS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ADMIRAL</a:t>
            </a:r>
            <a:b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Adrenaline</a:t>
            </a:r>
            <a:b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aerolitheOS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Aimos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AIOS</a:t>
            </a:r>
            <a:b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AIX</a:t>
            </a:r>
            <a:b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AIX/370</a:t>
            </a:r>
            <a:b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121694" y="1187559"/>
            <a:ext cx="302622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 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Distributions</a:t>
            </a:r>
          </a:p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(663)</a:t>
            </a:r>
          </a:p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3Anoppix</a:t>
            </a:r>
            <a:b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64 Studio</a:t>
            </a:r>
            <a:b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Absolute Linux</a:t>
            </a:r>
            <a:b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AbulÉdu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Adamantix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ADIOS</a:t>
            </a:r>
            <a:b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Adler Linux</a:t>
            </a:r>
            <a:b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Admelix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Admiral Linux</a:t>
            </a:r>
            <a:b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AGNULA</a:t>
            </a:r>
            <a:b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Alcolix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Alinex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aLinux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AliXe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14" y="1602921"/>
            <a:ext cx="5762625" cy="400050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187294" y="2214390"/>
            <a:ext cx="5688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87294" y="4867618"/>
            <a:ext cx="56880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9054055" y="1035586"/>
            <a:ext cx="0" cy="5400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6187833" y="1026715"/>
            <a:ext cx="0" cy="5400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462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Sputnix</a:t>
            </a:r>
            <a:r>
              <a:rPr lang="en-US" altLang="zh-CN" dirty="0" smtClean="0"/>
              <a:t>=</a:t>
            </a:r>
            <a:r>
              <a:rPr lang="zh-CN" altLang="en-US" dirty="0" smtClean="0"/>
              <a:t>（</a:t>
            </a:r>
            <a:r>
              <a:rPr lang="en-US" altLang="zh-CN" dirty="0" smtClean="0"/>
              <a:t>Linux+k8s+docker+libs+rtdb+</a:t>
            </a:r>
            <a:r>
              <a:rPr lang="zh-CN" altLang="en-US" dirty="0" smtClean="0"/>
              <a:t>天智协议栈</a:t>
            </a:r>
            <a:r>
              <a:rPr lang="en-US" altLang="zh-CN" dirty="0" smtClean="0"/>
              <a:t>+</a:t>
            </a:r>
            <a:r>
              <a:rPr lang="en-US" altLang="zh-CN" dirty="0" smtClean="0">
                <a:solidFill>
                  <a:srgbClr val="FF0000"/>
                </a:solidFill>
              </a:rPr>
              <a:t>fast++</a:t>
            </a:r>
            <a:r>
              <a:rPr lang="zh-CN" altLang="en-US" dirty="0" smtClean="0">
                <a:solidFill>
                  <a:srgbClr val="FF0000"/>
                </a:solidFill>
              </a:rPr>
              <a:t>计算框架</a:t>
            </a:r>
            <a:r>
              <a:rPr lang="en-US" altLang="zh-CN" dirty="0" smtClean="0"/>
              <a:t>+…+Apps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53208" y="6075850"/>
            <a:ext cx="7983557" cy="36933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404040"/>
                </a:solidFill>
              </a:rPr>
              <a:t>3</a:t>
            </a:r>
            <a:r>
              <a:rPr lang="zh-CN" altLang="en-US" b="1" dirty="0" smtClean="0">
                <a:solidFill>
                  <a:srgbClr val="404040"/>
                </a:solidFill>
              </a:rPr>
              <a:t>冗余</a:t>
            </a:r>
            <a:r>
              <a:rPr lang="en-US" altLang="zh-CN" b="1" dirty="0" smtClean="0">
                <a:solidFill>
                  <a:srgbClr val="404040"/>
                </a:solidFill>
              </a:rPr>
              <a:t>/Master Node</a:t>
            </a:r>
            <a:endParaRPr lang="zh-CN" altLang="en-US" dirty="0"/>
          </a:p>
        </p:txBody>
      </p:sp>
      <p:grpSp>
        <p:nvGrpSpPr>
          <p:cNvPr id="48" name="组合 47"/>
          <p:cNvGrpSpPr/>
          <p:nvPr/>
        </p:nvGrpSpPr>
        <p:grpSpPr>
          <a:xfrm>
            <a:off x="253209" y="1592990"/>
            <a:ext cx="1851013" cy="4187300"/>
            <a:chOff x="253209" y="1619480"/>
            <a:chExt cx="1851013" cy="4187300"/>
          </a:xfrm>
        </p:grpSpPr>
        <p:sp>
          <p:nvSpPr>
            <p:cNvPr id="6" name="矩形 5"/>
            <p:cNvSpPr/>
            <p:nvPr/>
          </p:nvSpPr>
          <p:spPr>
            <a:xfrm>
              <a:off x="253209" y="1619480"/>
              <a:ext cx="1851013" cy="4187300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 anchor="b" anchorCtr="1">
              <a:noAutofit/>
            </a:bodyPr>
            <a:lstStyle/>
            <a:p>
              <a:r>
                <a:rPr lang="en-US" altLang="zh-CN" sz="1600" b="1" dirty="0" smtClean="0">
                  <a:solidFill>
                    <a:srgbClr val="404040"/>
                  </a:solidFill>
                </a:rPr>
                <a:t>Worker Node1</a:t>
              </a:r>
              <a:endParaRPr lang="zh-CN" altLang="en-US" sz="1600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465935" y="4839040"/>
              <a:ext cx="1320361" cy="307777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CN" sz="1400" b="1" dirty="0" smtClean="0">
                  <a:solidFill>
                    <a:srgbClr val="404040"/>
                  </a:solidFill>
                </a:rPr>
                <a:t>Container1</a:t>
              </a:r>
              <a:endParaRPr lang="zh-CN" altLang="en-US" sz="1400" dirty="0"/>
            </a:p>
          </p:txBody>
        </p:sp>
        <p:sp>
          <p:nvSpPr>
            <p:cNvPr id="37" name="矩形 36"/>
            <p:cNvSpPr/>
            <p:nvPr/>
          </p:nvSpPr>
          <p:spPr>
            <a:xfrm>
              <a:off x="352541" y="3699885"/>
              <a:ext cx="1586428" cy="1752972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 anchor="b" anchorCtr="0">
              <a:noAutofit/>
            </a:bodyPr>
            <a:lstStyle/>
            <a:p>
              <a:r>
                <a:rPr lang="en-US" altLang="zh-CN" sz="1400" b="1" dirty="0" smtClean="0">
                  <a:solidFill>
                    <a:srgbClr val="404040"/>
                  </a:solidFill>
                </a:rPr>
                <a:t>POD1</a:t>
              </a:r>
              <a:endParaRPr lang="zh-CN" altLang="en-US" sz="1400" dirty="0"/>
            </a:p>
          </p:txBody>
        </p:sp>
        <p:sp>
          <p:nvSpPr>
            <p:cNvPr id="38" name="矩形 37"/>
            <p:cNvSpPr/>
            <p:nvPr/>
          </p:nvSpPr>
          <p:spPr>
            <a:xfrm>
              <a:off x="465935" y="4400797"/>
              <a:ext cx="1320361" cy="307777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CN" sz="1400" b="1" dirty="0" smtClean="0">
                  <a:solidFill>
                    <a:srgbClr val="404040"/>
                  </a:solidFill>
                </a:rPr>
                <a:t>Container2</a:t>
              </a:r>
              <a:endParaRPr lang="zh-CN" altLang="en-US" sz="1400" dirty="0"/>
            </a:p>
          </p:txBody>
        </p:sp>
        <p:sp>
          <p:nvSpPr>
            <p:cNvPr id="39" name="矩形 38"/>
            <p:cNvSpPr/>
            <p:nvPr/>
          </p:nvSpPr>
          <p:spPr>
            <a:xfrm>
              <a:off x="465935" y="3962554"/>
              <a:ext cx="1320361" cy="307777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CN" sz="1400" b="1" dirty="0" smtClean="0">
                  <a:solidFill>
                    <a:srgbClr val="404040"/>
                  </a:solidFill>
                </a:rPr>
                <a:t>Container…</a:t>
              </a:r>
              <a:endParaRPr lang="zh-CN" altLang="en-US" sz="1400" dirty="0"/>
            </a:p>
          </p:txBody>
        </p:sp>
        <p:sp>
          <p:nvSpPr>
            <p:cNvPr id="44" name="矩形 43"/>
            <p:cNvSpPr/>
            <p:nvPr/>
          </p:nvSpPr>
          <p:spPr>
            <a:xfrm>
              <a:off x="465935" y="2942302"/>
              <a:ext cx="1320361" cy="307777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CN" sz="1400" b="1" dirty="0" smtClean="0">
                  <a:solidFill>
                    <a:srgbClr val="404040"/>
                  </a:solidFill>
                </a:rPr>
                <a:t>Container1</a:t>
              </a:r>
              <a:endParaRPr lang="zh-CN" altLang="en-US" sz="1400" dirty="0"/>
            </a:p>
          </p:txBody>
        </p:sp>
        <p:sp>
          <p:nvSpPr>
            <p:cNvPr id="45" name="矩形 44"/>
            <p:cNvSpPr/>
            <p:nvPr/>
          </p:nvSpPr>
          <p:spPr>
            <a:xfrm>
              <a:off x="352541" y="1803147"/>
              <a:ext cx="1586428" cy="1752972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 anchor="b" anchorCtr="0">
              <a:noAutofit/>
            </a:bodyPr>
            <a:lstStyle/>
            <a:p>
              <a:r>
                <a:rPr lang="en-US" altLang="zh-CN" sz="1400" b="1" dirty="0" smtClean="0">
                  <a:solidFill>
                    <a:srgbClr val="404040"/>
                  </a:solidFill>
                </a:rPr>
                <a:t>POD2</a:t>
              </a:r>
              <a:endParaRPr lang="zh-CN" altLang="en-US" sz="1400" dirty="0"/>
            </a:p>
          </p:txBody>
        </p:sp>
        <p:sp>
          <p:nvSpPr>
            <p:cNvPr id="46" name="矩形 45"/>
            <p:cNvSpPr/>
            <p:nvPr/>
          </p:nvSpPr>
          <p:spPr>
            <a:xfrm>
              <a:off x="465935" y="2504059"/>
              <a:ext cx="1320361" cy="307777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CN" sz="1400" b="1" dirty="0" smtClean="0">
                  <a:solidFill>
                    <a:srgbClr val="404040"/>
                  </a:solidFill>
                </a:rPr>
                <a:t>Container2</a:t>
              </a:r>
              <a:endParaRPr lang="zh-CN" altLang="en-US" sz="1400" dirty="0"/>
            </a:p>
          </p:txBody>
        </p:sp>
        <p:sp>
          <p:nvSpPr>
            <p:cNvPr id="47" name="矩形 46"/>
            <p:cNvSpPr/>
            <p:nvPr/>
          </p:nvSpPr>
          <p:spPr>
            <a:xfrm>
              <a:off x="465935" y="2065816"/>
              <a:ext cx="1320361" cy="307777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CN" sz="1400" b="1" dirty="0" smtClean="0">
                  <a:solidFill>
                    <a:srgbClr val="404040"/>
                  </a:solidFill>
                </a:rPr>
                <a:t>Container…</a:t>
              </a:r>
              <a:endParaRPr lang="zh-CN" altLang="en-US" sz="1400" dirty="0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385753" y="1592990"/>
            <a:ext cx="1851013" cy="4187300"/>
            <a:chOff x="253209" y="1619480"/>
            <a:chExt cx="1851013" cy="4187300"/>
          </a:xfrm>
        </p:grpSpPr>
        <p:sp>
          <p:nvSpPr>
            <p:cNvPr id="50" name="矩形 49"/>
            <p:cNvSpPr/>
            <p:nvPr/>
          </p:nvSpPr>
          <p:spPr>
            <a:xfrm>
              <a:off x="253209" y="1619480"/>
              <a:ext cx="1851013" cy="4187300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 anchor="b" anchorCtr="1">
              <a:noAutofit/>
            </a:bodyPr>
            <a:lstStyle/>
            <a:p>
              <a:r>
                <a:rPr lang="en-US" altLang="zh-CN" sz="1600" b="1" dirty="0" smtClean="0">
                  <a:solidFill>
                    <a:srgbClr val="404040"/>
                  </a:solidFill>
                </a:rPr>
                <a:t>Worker Node#</a:t>
              </a:r>
              <a:endParaRPr lang="zh-CN" altLang="en-US" sz="1600" dirty="0"/>
            </a:p>
          </p:txBody>
        </p:sp>
        <p:sp>
          <p:nvSpPr>
            <p:cNvPr id="51" name="矩形 50"/>
            <p:cNvSpPr/>
            <p:nvPr/>
          </p:nvSpPr>
          <p:spPr>
            <a:xfrm>
              <a:off x="465935" y="4839040"/>
              <a:ext cx="1320361" cy="307777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CN" sz="1400" b="1" dirty="0" smtClean="0">
                  <a:solidFill>
                    <a:srgbClr val="404040"/>
                  </a:solidFill>
                </a:rPr>
                <a:t>Container1</a:t>
              </a:r>
              <a:endParaRPr lang="zh-CN" altLang="en-US" sz="1400" dirty="0"/>
            </a:p>
          </p:txBody>
        </p:sp>
        <p:sp>
          <p:nvSpPr>
            <p:cNvPr id="52" name="矩形 51"/>
            <p:cNvSpPr/>
            <p:nvPr/>
          </p:nvSpPr>
          <p:spPr>
            <a:xfrm>
              <a:off x="352541" y="3699885"/>
              <a:ext cx="1586428" cy="1752972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 anchor="b" anchorCtr="0">
              <a:noAutofit/>
            </a:bodyPr>
            <a:lstStyle/>
            <a:p>
              <a:r>
                <a:rPr lang="en-US" altLang="zh-CN" sz="1400" b="1" dirty="0" smtClean="0">
                  <a:solidFill>
                    <a:srgbClr val="404040"/>
                  </a:solidFill>
                </a:rPr>
                <a:t>POD1</a:t>
              </a:r>
              <a:endParaRPr lang="zh-CN" altLang="en-US" sz="1400" dirty="0"/>
            </a:p>
          </p:txBody>
        </p:sp>
        <p:sp>
          <p:nvSpPr>
            <p:cNvPr id="53" name="矩形 52"/>
            <p:cNvSpPr/>
            <p:nvPr/>
          </p:nvSpPr>
          <p:spPr>
            <a:xfrm>
              <a:off x="465935" y="4400797"/>
              <a:ext cx="1320361" cy="307777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CN" sz="1400" b="1" dirty="0" smtClean="0">
                  <a:solidFill>
                    <a:srgbClr val="404040"/>
                  </a:solidFill>
                </a:rPr>
                <a:t>Container2</a:t>
              </a:r>
              <a:endParaRPr lang="zh-CN" altLang="en-US" sz="1400" dirty="0"/>
            </a:p>
          </p:txBody>
        </p:sp>
        <p:sp>
          <p:nvSpPr>
            <p:cNvPr id="54" name="矩形 53"/>
            <p:cNvSpPr/>
            <p:nvPr/>
          </p:nvSpPr>
          <p:spPr>
            <a:xfrm>
              <a:off x="465935" y="3962554"/>
              <a:ext cx="1320361" cy="307777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CN" sz="1400" b="1" dirty="0" smtClean="0">
                  <a:solidFill>
                    <a:srgbClr val="404040"/>
                  </a:solidFill>
                </a:rPr>
                <a:t>Container…</a:t>
              </a:r>
              <a:endParaRPr lang="zh-CN" altLang="en-US" sz="1400" dirty="0"/>
            </a:p>
          </p:txBody>
        </p:sp>
        <p:sp>
          <p:nvSpPr>
            <p:cNvPr id="55" name="矩形 54"/>
            <p:cNvSpPr/>
            <p:nvPr/>
          </p:nvSpPr>
          <p:spPr>
            <a:xfrm>
              <a:off x="465935" y="2942302"/>
              <a:ext cx="1320361" cy="307777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CN" sz="1400" b="1" dirty="0" smtClean="0">
                  <a:solidFill>
                    <a:srgbClr val="404040"/>
                  </a:solidFill>
                </a:rPr>
                <a:t>Container1</a:t>
              </a:r>
              <a:endParaRPr lang="zh-CN" altLang="en-US" sz="1400" dirty="0"/>
            </a:p>
          </p:txBody>
        </p:sp>
        <p:sp>
          <p:nvSpPr>
            <p:cNvPr id="56" name="矩形 55"/>
            <p:cNvSpPr/>
            <p:nvPr/>
          </p:nvSpPr>
          <p:spPr>
            <a:xfrm>
              <a:off x="352541" y="1803147"/>
              <a:ext cx="1586428" cy="1752972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 anchor="b" anchorCtr="0">
              <a:noAutofit/>
            </a:bodyPr>
            <a:lstStyle/>
            <a:p>
              <a:r>
                <a:rPr lang="en-US" altLang="zh-CN" sz="1400" b="1" dirty="0" smtClean="0">
                  <a:solidFill>
                    <a:srgbClr val="404040"/>
                  </a:solidFill>
                </a:rPr>
                <a:t>POD2</a:t>
              </a:r>
              <a:endParaRPr lang="zh-CN" altLang="en-US" sz="1400" dirty="0"/>
            </a:p>
          </p:txBody>
        </p:sp>
        <p:sp>
          <p:nvSpPr>
            <p:cNvPr id="57" name="矩形 56"/>
            <p:cNvSpPr/>
            <p:nvPr/>
          </p:nvSpPr>
          <p:spPr>
            <a:xfrm>
              <a:off x="465935" y="2504059"/>
              <a:ext cx="1320361" cy="307777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CN" sz="1400" b="1" dirty="0" smtClean="0">
                  <a:solidFill>
                    <a:srgbClr val="404040"/>
                  </a:solidFill>
                </a:rPr>
                <a:t>Container2</a:t>
              </a:r>
              <a:endParaRPr lang="zh-CN" altLang="en-US" sz="1400" dirty="0"/>
            </a:p>
          </p:txBody>
        </p:sp>
        <p:sp>
          <p:nvSpPr>
            <p:cNvPr id="58" name="矩形 57"/>
            <p:cNvSpPr/>
            <p:nvPr/>
          </p:nvSpPr>
          <p:spPr>
            <a:xfrm>
              <a:off x="465935" y="2065816"/>
              <a:ext cx="1320361" cy="307777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CN" sz="1400" b="1" dirty="0" smtClean="0">
                  <a:solidFill>
                    <a:srgbClr val="404040"/>
                  </a:solidFill>
                </a:rPr>
                <a:t>Container…</a:t>
              </a:r>
              <a:endParaRPr lang="zh-CN" altLang="en-US" sz="1400" dirty="0"/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4341571" y="1592990"/>
            <a:ext cx="1851013" cy="4187300"/>
            <a:chOff x="253209" y="1619480"/>
            <a:chExt cx="1851013" cy="4187300"/>
          </a:xfrm>
        </p:grpSpPr>
        <p:sp>
          <p:nvSpPr>
            <p:cNvPr id="60" name="矩形 59"/>
            <p:cNvSpPr/>
            <p:nvPr/>
          </p:nvSpPr>
          <p:spPr>
            <a:xfrm>
              <a:off x="253209" y="1619480"/>
              <a:ext cx="1851013" cy="4187300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 anchor="b" anchorCtr="1">
              <a:noAutofit/>
            </a:bodyPr>
            <a:lstStyle/>
            <a:p>
              <a:r>
                <a:rPr lang="en-US" altLang="zh-CN" sz="1600" b="1" dirty="0" smtClean="0">
                  <a:solidFill>
                    <a:srgbClr val="404040"/>
                  </a:solidFill>
                </a:rPr>
                <a:t>Worker Node…</a:t>
              </a:r>
              <a:endParaRPr lang="zh-CN" altLang="en-US" sz="1600" dirty="0"/>
            </a:p>
          </p:txBody>
        </p:sp>
        <p:sp>
          <p:nvSpPr>
            <p:cNvPr id="61" name="矩形 60"/>
            <p:cNvSpPr/>
            <p:nvPr/>
          </p:nvSpPr>
          <p:spPr>
            <a:xfrm>
              <a:off x="465935" y="4839040"/>
              <a:ext cx="1320361" cy="307777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CN" sz="1400" b="1" dirty="0" smtClean="0">
                  <a:solidFill>
                    <a:srgbClr val="404040"/>
                  </a:solidFill>
                </a:rPr>
                <a:t>Container1</a:t>
              </a:r>
              <a:endParaRPr lang="zh-CN" altLang="en-US" sz="1400" dirty="0"/>
            </a:p>
          </p:txBody>
        </p:sp>
        <p:sp>
          <p:nvSpPr>
            <p:cNvPr id="62" name="矩形 61"/>
            <p:cNvSpPr/>
            <p:nvPr/>
          </p:nvSpPr>
          <p:spPr>
            <a:xfrm>
              <a:off x="352541" y="3699885"/>
              <a:ext cx="1586428" cy="1752972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 anchor="b" anchorCtr="0">
              <a:noAutofit/>
            </a:bodyPr>
            <a:lstStyle/>
            <a:p>
              <a:r>
                <a:rPr lang="en-US" altLang="zh-CN" sz="1400" b="1" dirty="0" smtClean="0">
                  <a:solidFill>
                    <a:srgbClr val="404040"/>
                  </a:solidFill>
                </a:rPr>
                <a:t>POD1</a:t>
              </a:r>
              <a:endParaRPr lang="zh-CN" altLang="en-US" sz="1400" dirty="0"/>
            </a:p>
          </p:txBody>
        </p:sp>
        <p:sp>
          <p:nvSpPr>
            <p:cNvPr id="63" name="矩形 62"/>
            <p:cNvSpPr/>
            <p:nvPr/>
          </p:nvSpPr>
          <p:spPr>
            <a:xfrm>
              <a:off x="465935" y="4400797"/>
              <a:ext cx="1320361" cy="307777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CN" sz="1400" b="1" dirty="0" smtClean="0">
                  <a:solidFill>
                    <a:srgbClr val="404040"/>
                  </a:solidFill>
                </a:rPr>
                <a:t>Container2</a:t>
              </a:r>
              <a:endParaRPr lang="zh-CN" altLang="en-US" sz="1400" dirty="0"/>
            </a:p>
          </p:txBody>
        </p:sp>
        <p:sp>
          <p:nvSpPr>
            <p:cNvPr id="64" name="矩形 63"/>
            <p:cNvSpPr/>
            <p:nvPr/>
          </p:nvSpPr>
          <p:spPr>
            <a:xfrm>
              <a:off x="465935" y="3962554"/>
              <a:ext cx="1320361" cy="307777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CN" sz="1400" b="1" dirty="0" smtClean="0">
                  <a:solidFill>
                    <a:srgbClr val="404040"/>
                  </a:solidFill>
                </a:rPr>
                <a:t>Container…</a:t>
              </a:r>
              <a:endParaRPr lang="zh-CN" altLang="en-US" sz="1400" dirty="0"/>
            </a:p>
          </p:txBody>
        </p:sp>
        <p:sp>
          <p:nvSpPr>
            <p:cNvPr id="65" name="矩形 64"/>
            <p:cNvSpPr/>
            <p:nvPr/>
          </p:nvSpPr>
          <p:spPr>
            <a:xfrm>
              <a:off x="465935" y="2942302"/>
              <a:ext cx="1320361" cy="307777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CN" sz="1400" b="1" dirty="0" smtClean="0">
                  <a:solidFill>
                    <a:srgbClr val="404040"/>
                  </a:solidFill>
                </a:rPr>
                <a:t>Container1</a:t>
              </a:r>
              <a:endParaRPr lang="zh-CN" altLang="en-US" sz="1400" dirty="0"/>
            </a:p>
          </p:txBody>
        </p:sp>
        <p:sp>
          <p:nvSpPr>
            <p:cNvPr id="66" name="矩形 65"/>
            <p:cNvSpPr/>
            <p:nvPr/>
          </p:nvSpPr>
          <p:spPr>
            <a:xfrm>
              <a:off x="352541" y="1803147"/>
              <a:ext cx="1586428" cy="1752972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 anchor="b" anchorCtr="0">
              <a:noAutofit/>
            </a:bodyPr>
            <a:lstStyle/>
            <a:p>
              <a:r>
                <a:rPr lang="en-US" altLang="zh-CN" sz="1400" b="1" dirty="0" smtClean="0">
                  <a:solidFill>
                    <a:srgbClr val="404040"/>
                  </a:solidFill>
                </a:rPr>
                <a:t>POD2</a:t>
              </a:r>
              <a:endParaRPr lang="zh-CN" altLang="en-US" sz="1400" dirty="0"/>
            </a:p>
          </p:txBody>
        </p:sp>
        <p:sp>
          <p:nvSpPr>
            <p:cNvPr id="67" name="矩形 66"/>
            <p:cNvSpPr/>
            <p:nvPr/>
          </p:nvSpPr>
          <p:spPr>
            <a:xfrm>
              <a:off x="465935" y="2504059"/>
              <a:ext cx="1320361" cy="307777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CN" sz="1400" b="1" dirty="0" smtClean="0">
                  <a:solidFill>
                    <a:srgbClr val="404040"/>
                  </a:solidFill>
                </a:rPr>
                <a:t>Container2</a:t>
              </a:r>
              <a:endParaRPr lang="zh-CN" altLang="en-US" sz="1400" dirty="0"/>
            </a:p>
          </p:txBody>
        </p:sp>
        <p:sp>
          <p:nvSpPr>
            <p:cNvPr id="68" name="矩形 67"/>
            <p:cNvSpPr/>
            <p:nvPr/>
          </p:nvSpPr>
          <p:spPr>
            <a:xfrm>
              <a:off x="465935" y="2065816"/>
              <a:ext cx="1320361" cy="307777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CN" sz="1400" b="1" dirty="0" smtClean="0">
                  <a:solidFill>
                    <a:srgbClr val="404040"/>
                  </a:solidFill>
                </a:rPr>
                <a:t>Container…</a:t>
              </a:r>
              <a:endParaRPr lang="zh-CN" altLang="en-US" sz="1400" dirty="0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2297390" y="1592990"/>
            <a:ext cx="1851013" cy="4187300"/>
            <a:chOff x="253209" y="1619480"/>
            <a:chExt cx="1851013" cy="4187300"/>
          </a:xfrm>
        </p:grpSpPr>
        <p:sp>
          <p:nvSpPr>
            <p:cNvPr id="70" name="矩形 69"/>
            <p:cNvSpPr/>
            <p:nvPr/>
          </p:nvSpPr>
          <p:spPr>
            <a:xfrm>
              <a:off x="253209" y="1619480"/>
              <a:ext cx="1851013" cy="4187300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 anchor="b" anchorCtr="1">
              <a:noAutofit/>
            </a:bodyPr>
            <a:lstStyle/>
            <a:p>
              <a:r>
                <a:rPr lang="en-US" altLang="zh-CN" sz="1600" b="1" dirty="0" smtClean="0">
                  <a:solidFill>
                    <a:srgbClr val="404040"/>
                  </a:solidFill>
                </a:rPr>
                <a:t>Worker Node2</a:t>
              </a:r>
              <a:endParaRPr lang="zh-CN" altLang="en-US" sz="1600" dirty="0"/>
            </a:p>
          </p:txBody>
        </p:sp>
        <p:sp>
          <p:nvSpPr>
            <p:cNvPr id="71" name="矩形 70"/>
            <p:cNvSpPr/>
            <p:nvPr/>
          </p:nvSpPr>
          <p:spPr>
            <a:xfrm>
              <a:off x="465935" y="4839040"/>
              <a:ext cx="1320361" cy="307777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CN" sz="1400" b="1" dirty="0" smtClean="0">
                  <a:solidFill>
                    <a:srgbClr val="404040"/>
                  </a:solidFill>
                </a:rPr>
                <a:t>Container1</a:t>
              </a:r>
              <a:endParaRPr lang="zh-CN" altLang="en-US" sz="1400" dirty="0"/>
            </a:p>
          </p:txBody>
        </p:sp>
        <p:sp>
          <p:nvSpPr>
            <p:cNvPr id="72" name="矩形 71"/>
            <p:cNvSpPr/>
            <p:nvPr/>
          </p:nvSpPr>
          <p:spPr>
            <a:xfrm>
              <a:off x="352541" y="3699885"/>
              <a:ext cx="1586428" cy="1752972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 anchor="b" anchorCtr="0">
              <a:noAutofit/>
            </a:bodyPr>
            <a:lstStyle/>
            <a:p>
              <a:r>
                <a:rPr lang="en-US" altLang="zh-CN" sz="1400" b="1" dirty="0" smtClean="0">
                  <a:solidFill>
                    <a:srgbClr val="404040"/>
                  </a:solidFill>
                </a:rPr>
                <a:t>POD1</a:t>
              </a:r>
              <a:endParaRPr lang="zh-CN" altLang="en-US" sz="1400" dirty="0"/>
            </a:p>
          </p:txBody>
        </p:sp>
        <p:sp>
          <p:nvSpPr>
            <p:cNvPr id="73" name="矩形 72"/>
            <p:cNvSpPr/>
            <p:nvPr/>
          </p:nvSpPr>
          <p:spPr>
            <a:xfrm>
              <a:off x="465935" y="4400797"/>
              <a:ext cx="1320361" cy="307777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CN" sz="1400" b="1" dirty="0" smtClean="0">
                  <a:solidFill>
                    <a:srgbClr val="404040"/>
                  </a:solidFill>
                </a:rPr>
                <a:t>Container2</a:t>
              </a:r>
              <a:endParaRPr lang="zh-CN" altLang="en-US" sz="1400" dirty="0"/>
            </a:p>
          </p:txBody>
        </p:sp>
        <p:sp>
          <p:nvSpPr>
            <p:cNvPr id="74" name="矩形 73"/>
            <p:cNvSpPr/>
            <p:nvPr/>
          </p:nvSpPr>
          <p:spPr>
            <a:xfrm>
              <a:off x="465935" y="3962554"/>
              <a:ext cx="1320361" cy="307777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CN" sz="1400" b="1" dirty="0" smtClean="0">
                  <a:solidFill>
                    <a:srgbClr val="404040"/>
                  </a:solidFill>
                </a:rPr>
                <a:t>Container…</a:t>
              </a:r>
              <a:endParaRPr lang="zh-CN" altLang="en-US" sz="1400" dirty="0"/>
            </a:p>
          </p:txBody>
        </p:sp>
        <p:sp>
          <p:nvSpPr>
            <p:cNvPr id="75" name="矩形 74"/>
            <p:cNvSpPr/>
            <p:nvPr/>
          </p:nvSpPr>
          <p:spPr>
            <a:xfrm>
              <a:off x="465935" y="2942302"/>
              <a:ext cx="1320361" cy="307777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CN" sz="1400" b="1" dirty="0" smtClean="0">
                  <a:solidFill>
                    <a:srgbClr val="404040"/>
                  </a:solidFill>
                </a:rPr>
                <a:t>Container1</a:t>
              </a:r>
              <a:endParaRPr lang="zh-CN" altLang="en-US" sz="1400" dirty="0"/>
            </a:p>
          </p:txBody>
        </p:sp>
        <p:sp>
          <p:nvSpPr>
            <p:cNvPr id="76" name="矩形 75"/>
            <p:cNvSpPr/>
            <p:nvPr/>
          </p:nvSpPr>
          <p:spPr>
            <a:xfrm>
              <a:off x="352541" y="1803147"/>
              <a:ext cx="1586428" cy="1752972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 anchor="b" anchorCtr="0">
              <a:noAutofit/>
            </a:bodyPr>
            <a:lstStyle/>
            <a:p>
              <a:r>
                <a:rPr lang="en-US" altLang="zh-CN" sz="1400" b="1" dirty="0" smtClean="0">
                  <a:solidFill>
                    <a:srgbClr val="404040"/>
                  </a:solidFill>
                </a:rPr>
                <a:t>POD2</a:t>
              </a:r>
              <a:endParaRPr lang="zh-CN" altLang="en-US" sz="1400" dirty="0"/>
            </a:p>
          </p:txBody>
        </p:sp>
        <p:sp>
          <p:nvSpPr>
            <p:cNvPr id="77" name="矩形 76"/>
            <p:cNvSpPr/>
            <p:nvPr/>
          </p:nvSpPr>
          <p:spPr>
            <a:xfrm>
              <a:off x="465935" y="2504059"/>
              <a:ext cx="1320361" cy="307777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CN" sz="1400" b="1" dirty="0" smtClean="0">
                  <a:solidFill>
                    <a:srgbClr val="404040"/>
                  </a:solidFill>
                </a:rPr>
                <a:t>Container2</a:t>
              </a:r>
              <a:endParaRPr lang="zh-CN" altLang="en-US" sz="1400" dirty="0"/>
            </a:p>
          </p:txBody>
        </p:sp>
        <p:sp>
          <p:nvSpPr>
            <p:cNvPr id="78" name="矩形 77"/>
            <p:cNvSpPr/>
            <p:nvPr/>
          </p:nvSpPr>
          <p:spPr>
            <a:xfrm>
              <a:off x="465935" y="2065816"/>
              <a:ext cx="1320361" cy="307777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CN" sz="1400" b="1" dirty="0" smtClean="0">
                  <a:solidFill>
                    <a:srgbClr val="404040"/>
                  </a:solidFill>
                </a:rPr>
                <a:t>Container…</a:t>
              </a:r>
              <a:endParaRPr lang="zh-CN" altLang="en-US" sz="1400" dirty="0"/>
            </a:p>
          </p:txBody>
        </p:sp>
      </p:grpSp>
      <p:cxnSp>
        <p:nvCxnSpPr>
          <p:cNvPr id="80" name="直接箭头连接符 79"/>
          <p:cNvCxnSpPr>
            <a:stCxn id="6" idx="2"/>
            <a:endCxn id="5" idx="0"/>
          </p:cNvCxnSpPr>
          <p:nvPr/>
        </p:nvCxnSpPr>
        <p:spPr>
          <a:xfrm>
            <a:off x="1178716" y="5780290"/>
            <a:ext cx="3066271" cy="2955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>
            <a:stCxn id="70" idx="2"/>
            <a:endCxn id="5" idx="0"/>
          </p:cNvCxnSpPr>
          <p:nvPr/>
        </p:nvCxnSpPr>
        <p:spPr>
          <a:xfrm>
            <a:off x="3222897" y="5780290"/>
            <a:ext cx="1022090" cy="2955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60" idx="2"/>
            <a:endCxn id="5" idx="0"/>
          </p:cNvCxnSpPr>
          <p:nvPr/>
        </p:nvCxnSpPr>
        <p:spPr>
          <a:xfrm flipH="1">
            <a:off x="4244987" y="5780290"/>
            <a:ext cx="1022091" cy="2955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>
            <a:stCxn id="50" idx="2"/>
            <a:endCxn id="5" idx="0"/>
          </p:cNvCxnSpPr>
          <p:nvPr/>
        </p:nvCxnSpPr>
        <p:spPr>
          <a:xfrm flipH="1">
            <a:off x="4244987" y="5780290"/>
            <a:ext cx="3066273" cy="2955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 86"/>
          <p:cNvSpPr/>
          <p:nvPr/>
        </p:nvSpPr>
        <p:spPr>
          <a:xfrm>
            <a:off x="8582615" y="1604865"/>
            <a:ext cx="3427683" cy="2291525"/>
          </a:xfrm>
          <a:prstGeom prst="rect">
            <a:avLst/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638" tIns="7319" rIns="14638" bIns="7319" numCol="1" spcCol="0" rtlCol="0" fromWordArt="0" anchor="ctr" anchorCtr="0" forceAA="0" compatLnSpc="1">
            <a:noAutofit/>
          </a:bodyPr>
          <a:lstStyle/>
          <a:p>
            <a:pPr algn="ctr"/>
            <a:endParaRPr lang="en-US" altLang="zh-CN" sz="225" dirty="0">
              <a:solidFill>
                <a:schemeClr val="tx1"/>
              </a:solidFill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9685383" y="1638229"/>
            <a:ext cx="1144381" cy="50410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400" dirty="0" smtClean="0"/>
              <a:t>Pause</a:t>
            </a:r>
          </a:p>
          <a:p>
            <a:pPr algn="ctr"/>
            <a:r>
              <a:rPr lang="zh-CN" altLang="en-US" sz="1400" dirty="0" smtClean="0"/>
              <a:t>（根容器）</a:t>
            </a:r>
            <a:endParaRPr lang="en-US" altLang="zh-CN" sz="1400" dirty="0" smtClean="0"/>
          </a:p>
        </p:txBody>
      </p:sp>
      <p:sp>
        <p:nvSpPr>
          <p:cNvPr id="89" name="矩形 88"/>
          <p:cNvSpPr/>
          <p:nvPr/>
        </p:nvSpPr>
        <p:spPr>
          <a:xfrm>
            <a:off x="8781272" y="2428355"/>
            <a:ext cx="1260143" cy="551520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200" dirty="0" smtClean="0"/>
              <a:t>星敏感器</a:t>
            </a:r>
            <a:endParaRPr lang="en-US" altLang="zh-CN" sz="1200" dirty="0" smtClean="0"/>
          </a:p>
          <a:p>
            <a:pPr algn="ctr"/>
            <a:r>
              <a:rPr lang="en-US" altLang="zh-CN" sz="1200" dirty="0" smtClean="0"/>
              <a:t>(java)</a:t>
            </a:r>
          </a:p>
        </p:txBody>
      </p:sp>
      <p:sp>
        <p:nvSpPr>
          <p:cNvPr id="90" name="矩形 89"/>
          <p:cNvSpPr/>
          <p:nvPr/>
        </p:nvSpPr>
        <p:spPr>
          <a:xfrm>
            <a:off x="10265391" y="2428517"/>
            <a:ext cx="1480913" cy="49957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200" dirty="0" smtClean="0"/>
              <a:t>六根数计算星下点</a:t>
            </a:r>
            <a:endParaRPr lang="en-US" altLang="zh-CN" sz="1200" dirty="0" smtClean="0"/>
          </a:p>
          <a:p>
            <a:pPr algn="ctr"/>
            <a:r>
              <a:rPr lang="zh-CN" altLang="en-US" sz="1200" dirty="0" smtClean="0"/>
              <a:t>（</a:t>
            </a:r>
            <a:r>
              <a:rPr lang="en-US" altLang="zh-CN" sz="1200" dirty="0" smtClean="0"/>
              <a:t>Python2.7</a:t>
            </a:r>
            <a:r>
              <a:rPr lang="zh-CN" altLang="en-US" sz="1200" dirty="0" smtClean="0"/>
              <a:t>）</a:t>
            </a:r>
            <a:endParaRPr lang="en-US" altLang="zh-CN" sz="1200" dirty="0" smtClean="0"/>
          </a:p>
        </p:txBody>
      </p:sp>
      <p:sp>
        <p:nvSpPr>
          <p:cNvPr id="91" name="矩形 90"/>
          <p:cNvSpPr/>
          <p:nvPr/>
        </p:nvSpPr>
        <p:spPr>
          <a:xfrm>
            <a:off x="10265391" y="3198557"/>
            <a:ext cx="1480913" cy="54102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200" dirty="0" smtClean="0"/>
              <a:t>TLE</a:t>
            </a:r>
            <a:r>
              <a:rPr lang="zh-CN" altLang="en-US" sz="1200" dirty="0" smtClean="0"/>
              <a:t>计算星下点</a:t>
            </a:r>
            <a:endParaRPr lang="en-US" altLang="zh-CN" sz="1200" dirty="0" smtClean="0"/>
          </a:p>
          <a:p>
            <a:pPr algn="ctr"/>
            <a:r>
              <a:rPr lang="zh-CN" altLang="en-US" sz="1200" dirty="0" smtClean="0"/>
              <a:t>（</a:t>
            </a:r>
            <a:r>
              <a:rPr lang="en-US" altLang="zh-CN" sz="1200" dirty="0" smtClean="0"/>
              <a:t>Python3.6</a:t>
            </a:r>
            <a:r>
              <a:rPr lang="zh-CN" altLang="en-US" sz="1200" dirty="0" smtClean="0"/>
              <a:t>）</a:t>
            </a:r>
            <a:endParaRPr lang="en-US" altLang="zh-CN" sz="1200" dirty="0" smtClean="0"/>
          </a:p>
        </p:txBody>
      </p:sp>
      <p:sp>
        <p:nvSpPr>
          <p:cNvPr id="92" name="矩形 91"/>
          <p:cNvSpPr/>
          <p:nvPr/>
        </p:nvSpPr>
        <p:spPr>
          <a:xfrm>
            <a:off x="10559517" y="2974608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/>
              <a:t>业务容器</a:t>
            </a:r>
            <a:r>
              <a:rPr lang="en-US" altLang="zh-CN" sz="1200" dirty="0"/>
              <a:t>4</a:t>
            </a:r>
            <a:endParaRPr lang="zh-CN" altLang="en-US" sz="1200" dirty="0"/>
          </a:p>
        </p:txBody>
      </p:sp>
      <p:sp>
        <p:nvSpPr>
          <p:cNvPr id="93" name="矩形 92"/>
          <p:cNvSpPr/>
          <p:nvPr/>
        </p:nvSpPr>
        <p:spPr>
          <a:xfrm>
            <a:off x="10559517" y="2136209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/>
              <a:t>业务容器</a:t>
            </a:r>
            <a:r>
              <a:rPr lang="en-US" altLang="zh-CN" sz="1200" dirty="0" smtClean="0"/>
              <a:t>2</a:t>
            </a:r>
            <a:endParaRPr lang="zh-CN" altLang="en-US" sz="1200" dirty="0"/>
          </a:p>
        </p:txBody>
      </p:sp>
      <p:sp>
        <p:nvSpPr>
          <p:cNvPr id="94" name="矩形 93"/>
          <p:cNvSpPr/>
          <p:nvPr/>
        </p:nvSpPr>
        <p:spPr>
          <a:xfrm>
            <a:off x="8986614" y="2136209"/>
            <a:ext cx="9118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/>
              <a:t>业务容器</a:t>
            </a:r>
            <a:r>
              <a:rPr lang="en-US" altLang="zh-CN" sz="1200" dirty="0" smtClean="0"/>
              <a:t>1</a:t>
            </a:r>
            <a:endParaRPr lang="zh-CN" altLang="en-US" sz="1200" dirty="0"/>
          </a:p>
        </p:txBody>
      </p:sp>
      <p:cxnSp>
        <p:nvCxnSpPr>
          <p:cNvPr id="95" name="直接箭头连接符 94"/>
          <p:cNvCxnSpPr/>
          <p:nvPr/>
        </p:nvCxnSpPr>
        <p:spPr>
          <a:xfrm>
            <a:off x="7744858" y="3457216"/>
            <a:ext cx="8377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/>
          <p:cNvSpPr/>
          <p:nvPr/>
        </p:nvSpPr>
        <p:spPr>
          <a:xfrm>
            <a:off x="8781272" y="3198028"/>
            <a:ext cx="1307643" cy="518376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200" dirty="0" smtClean="0"/>
              <a:t>实时定轨</a:t>
            </a:r>
            <a:endParaRPr lang="en-US" altLang="zh-CN" sz="1200" dirty="0" smtClean="0"/>
          </a:p>
          <a:p>
            <a:pPr algn="ctr"/>
            <a:r>
              <a:rPr lang="zh-CN" altLang="en-US" sz="1200" dirty="0" smtClean="0"/>
              <a:t>（</a:t>
            </a:r>
            <a:r>
              <a:rPr lang="en-US" altLang="zh-CN" sz="1200" dirty="0" smtClean="0"/>
              <a:t>C++</a:t>
            </a:r>
            <a:r>
              <a:rPr lang="zh-CN" altLang="en-US" sz="1200" dirty="0" smtClean="0"/>
              <a:t>）</a:t>
            </a:r>
            <a:endParaRPr lang="en-US" altLang="zh-CN" sz="1200" dirty="0" smtClean="0"/>
          </a:p>
        </p:txBody>
      </p:sp>
      <p:sp>
        <p:nvSpPr>
          <p:cNvPr id="97" name="矩形 96"/>
          <p:cNvSpPr/>
          <p:nvPr/>
        </p:nvSpPr>
        <p:spPr>
          <a:xfrm>
            <a:off x="8986614" y="2974608"/>
            <a:ext cx="8851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 smtClean="0"/>
              <a:t>业务容器</a:t>
            </a:r>
            <a:r>
              <a:rPr lang="en-US" altLang="zh-CN" sz="1200" dirty="0"/>
              <a:t>3</a:t>
            </a:r>
            <a:endParaRPr lang="zh-CN" altLang="en-US" sz="1200" dirty="0"/>
          </a:p>
        </p:txBody>
      </p:sp>
      <p:sp>
        <p:nvSpPr>
          <p:cNvPr id="102" name="流程图: 终止 101"/>
          <p:cNvSpPr/>
          <p:nvPr/>
        </p:nvSpPr>
        <p:spPr>
          <a:xfrm>
            <a:off x="352541" y="980501"/>
            <a:ext cx="1433755" cy="43200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Service1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流程图: 终止 103"/>
          <p:cNvSpPr/>
          <p:nvPr/>
        </p:nvSpPr>
        <p:spPr>
          <a:xfrm>
            <a:off x="6027331" y="980501"/>
            <a:ext cx="1433755" cy="43200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Service…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流程图: 终止 104"/>
          <p:cNvSpPr/>
          <p:nvPr/>
        </p:nvSpPr>
        <p:spPr>
          <a:xfrm>
            <a:off x="2244138" y="980501"/>
            <a:ext cx="1433755" cy="43200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Service2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流程图: 终止 105"/>
          <p:cNvSpPr/>
          <p:nvPr/>
        </p:nvSpPr>
        <p:spPr>
          <a:xfrm>
            <a:off x="4135735" y="980501"/>
            <a:ext cx="1433755" cy="43200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Service3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流程图: 终止 106"/>
          <p:cNvSpPr/>
          <p:nvPr/>
        </p:nvSpPr>
        <p:spPr>
          <a:xfrm>
            <a:off x="8582616" y="982337"/>
            <a:ext cx="3427682" cy="43200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Service#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8559755" y="4112812"/>
            <a:ext cx="360938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多层次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的安全防护和准入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机制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租户应用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支撑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智能负载均衡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故障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发现和自我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修复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滚动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升级和在线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扩容</a:t>
            </a:r>
          </a:p>
        </p:txBody>
      </p:sp>
      <p:cxnSp>
        <p:nvCxnSpPr>
          <p:cNvPr id="4" name="直接箭头连接符 3"/>
          <p:cNvCxnSpPr>
            <a:stCxn id="107" idx="2"/>
            <a:endCxn id="87" idx="0"/>
          </p:cNvCxnSpPr>
          <p:nvPr/>
        </p:nvCxnSpPr>
        <p:spPr>
          <a:xfrm>
            <a:off x="10296457" y="1414337"/>
            <a:ext cx="0" cy="190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2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支持“</a:t>
            </a:r>
            <a:r>
              <a:rPr lang="en-US" altLang="zh-CN" sz="2000" dirty="0"/>
              <a:t>App-Matrix</a:t>
            </a:r>
            <a:r>
              <a:rPr lang="zh-CN" altLang="en-US" sz="2000" dirty="0"/>
              <a:t>”动态重构的星载分布式实时计算框架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A002AB36-0F4E-46C1-A70B-09C8D5D46F2B}"/>
              </a:ext>
            </a:extLst>
          </p:cNvPr>
          <p:cNvSpPr/>
          <p:nvPr/>
        </p:nvSpPr>
        <p:spPr>
          <a:xfrm>
            <a:off x="4235444" y="2800939"/>
            <a:ext cx="3741660" cy="11688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动态可重构的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TSN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以太网交换机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8D86C70-77DA-46D4-BE3D-CB2CC2C81D38}"/>
              </a:ext>
            </a:extLst>
          </p:cNvPr>
          <p:cNvSpPr/>
          <p:nvPr/>
        </p:nvSpPr>
        <p:spPr>
          <a:xfrm>
            <a:off x="215388" y="1543262"/>
            <a:ext cx="3695700" cy="381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B139FB7-2009-4E16-8BB5-BDF8D05300DC}"/>
              </a:ext>
            </a:extLst>
          </p:cNvPr>
          <p:cNvSpPr/>
          <p:nvPr/>
        </p:nvSpPr>
        <p:spPr>
          <a:xfrm>
            <a:off x="363860" y="3783697"/>
            <a:ext cx="3365500" cy="1320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7CA555FE-DF50-4166-9581-6F53AB056D70}"/>
              </a:ext>
            </a:extLst>
          </p:cNvPr>
          <p:cNvSpPr/>
          <p:nvPr/>
        </p:nvSpPr>
        <p:spPr>
          <a:xfrm>
            <a:off x="363860" y="1718320"/>
            <a:ext cx="3365500" cy="1320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B8982346-7AF4-4A95-A6CC-A4D9CF685BD2}"/>
              </a:ext>
            </a:extLst>
          </p:cNvPr>
          <p:cNvSpPr/>
          <p:nvPr/>
        </p:nvSpPr>
        <p:spPr>
          <a:xfrm>
            <a:off x="732768" y="4308743"/>
            <a:ext cx="405792" cy="5333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B3485DF8-1911-418B-BBAC-AE6DD06235C5}"/>
              </a:ext>
            </a:extLst>
          </p:cNvPr>
          <p:cNvSpPr/>
          <p:nvPr/>
        </p:nvSpPr>
        <p:spPr>
          <a:xfrm>
            <a:off x="732768" y="2770838"/>
            <a:ext cx="2666392" cy="12290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FAST++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计算框架</a:t>
            </a: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F09687A3-6C1D-4015-BF2E-B19E2683CA47}"/>
              </a:ext>
            </a:extLst>
          </p:cNvPr>
          <p:cNvSpPr/>
          <p:nvPr/>
        </p:nvSpPr>
        <p:spPr>
          <a:xfrm>
            <a:off x="735172" y="1983871"/>
            <a:ext cx="405792" cy="5333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100" b="1" dirty="0"/>
              <a:t>APP</a:t>
            </a:r>
            <a:endParaRPr lang="zh-CN" altLang="en-US" sz="1100" b="1" dirty="0"/>
          </a:p>
        </p:txBody>
      </p:sp>
      <p:sp>
        <p:nvSpPr>
          <p:cNvPr id="66" name="矩形: 圆角 65">
            <a:extLst>
              <a:ext uri="{FF2B5EF4-FFF2-40B4-BE49-F238E27FC236}">
                <a16:creationId xmlns:a16="http://schemas.microsoft.com/office/drawing/2014/main" id="{B5444B78-463B-4D21-A233-C78CE5ABEC7F}"/>
              </a:ext>
            </a:extLst>
          </p:cNvPr>
          <p:cNvSpPr/>
          <p:nvPr/>
        </p:nvSpPr>
        <p:spPr>
          <a:xfrm>
            <a:off x="1299721" y="1983871"/>
            <a:ext cx="405792" cy="5333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100" b="1" dirty="0"/>
              <a:t>APP</a:t>
            </a:r>
            <a:endParaRPr lang="zh-CN" altLang="en-US" sz="1100" b="1" dirty="0"/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5FE17977-5A83-4CA5-A20C-34042CC75C4F}"/>
              </a:ext>
            </a:extLst>
          </p:cNvPr>
          <p:cNvSpPr/>
          <p:nvPr/>
        </p:nvSpPr>
        <p:spPr>
          <a:xfrm>
            <a:off x="1864270" y="1983871"/>
            <a:ext cx="405792" cy="533396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100" b="1" dirty="0"/>
              <a:t>APP</a:t>
            </a:r>
            <a:endParaRPr lang="zh-CN" altLang="en-US" sz="1100" b="1" dirty="0"/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6873288B-551A-4758-AE1F-C1DBF0723213}"/>
              </a:ext>
            </a:extLst>
          </p:cNvPr>
          <p:cNvSpPr/>
          <p:nvPr/>
        </p:nvSpPr>
        <p:spPr>
          <a:xfrm>
            <a:off x="2428819" y="1983871"/>
            <a:ext cx="405792" cy="5333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100" b="1" dirty="0"/>
              <a:t>APP</a:t>
            </a:r>
            <a:endParaRPr lang="zh-CN" altLang="en-US" sz="1100" b="1" dirty="0"/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2E6782F6-DA08-48BA-A36C-799F2C69F18F}"/>
              </a:ext>
            </a:extLst>
          </p:cNvPr>
          <p:cNvSpPr/>
          <p:nvPr/>
        </p:nvSpPr>
        <p:spPr>
          <a:xfrm>
            <a:off x="2993368" y="1983871"/>
            <a:ext cx="405792" cy="5333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100" b="1" dirty="0"/>
              <a:t>APP</a:t>
            </a:r>
            <a:endParaRPr lang="zh-CN" altLang="en-US" sz="1100" b="1" dirty="0"/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C429F177-1D04-4724-9D79-64ADEC38C85F}"/>
              </a:ext>
            </a:extLst>
          </p:cNvPr>
          <p:cNvSpPr/>
          <p:nvPr/>
        </p:nvSpPr>
        <p:spPr>
          <a:xfrm>
            <a:off x="1342664" y="4308743"/>
            <a:ext cx="405792" cy="5333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1A7622FB-1BBB-41D7-8745-2748883181FB}"/>
              </a:ext>
            </a:extLst>
          </p:cNvPr>
          <p:cNvSpPr/>
          <p:nvPr/>
        </p:nvSpPr>
        <p:spPr>
          <a:xfrm>
            <a:off x="1883935" y="4308743"/>
            <a:ext cx="405792" cy="533396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4F5D9C1A-B895-4446-BDBF-582EA4E722DF}"/>
              </a:ext>
            </a:extLst>
          </p:cNvPr>
          <p:cNvSpPr/>
          <p:nvPr/>
        </p:nvSpPr>
        <p:spPr>
          <a:xfrm>
            <a:off x="2428819" y="4308743"/>
            <a:ext cx="405792" cy="5333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6858CA2E-7172-49D6-A3FE-051BDBE55501}"/>
              </a:ext>
            </a:extLst>
          </p:cNvPr>
          <p:cNvSpPr/>
          <p:nvPr/>
        </p:nvSpPr>
        <p:spPr>
          <a:xfrm>
            <a:off x="2993368" y="4308743"/>
            <a:ext cx="405792" cy="5333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3F88257-C6F7-448E-86E6-7043B26306BE}"/>
              </a:ext>
            </a:extLst>
          </p:cNvPr>
          <p:cNvCxnSpPr/>
          <p:nvPr/>
        </p:nvCxnSpPr>
        <p:spPr>
          <a:xfrm>
            <a:off x="961064" y="2517267"/>
            <a:ext cx="0" cy="24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580083E7-A68D-4C47-9B04-FB809EE71B30}"/>
              </a:ext>
            </a:extLst>
          </p:cNvPr>
          <p:cNvCxnSpPr/>
          <p:nvPr/>
        </p:nvCxnSpPr>
        <p:spPr>
          <a:xfrm flipV="1">
            <a:off x="897868" y="2517267"/>
            <a:ext cx="0" cy="24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EC3E929C-18DA-405F-A49B-55CFF5A2B306}"/>
              </a:ext>
            </a:extLst>
          </p:cNvPr>
          <p:cNvCxnSpPr/>
          <p:nvPr/>
        </p:nvCxnSpPr>
        <p:spPr>
          <a:xfrm>
            <a:off x="2098090" y="2517267"/>
            <a:ext cx="0" cy="24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8E6B23FF-9BFF-4E54-B69E-C09700C94124}"/>
              </a:ext>
            </a:extLst>
          </p:cNvPr>
          <p:cNvCxnSpPr/>
          <p:nvPr/>
        </p:nvCxnSpPr>
        <p:spPr>
          <a:xfrm flipV="1">
            <a:off x="2034894" y="2517267"/>
            <a:ext cx="0" cy="24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73477A10-7B00-422F-B2D2-AE3AD1E86B72}"/>
              </a:ext>
            </a:extLst>
          </p:cNvPr>
          <p:cNvCxnSpPr/>
          <p:nvPr/>
        </p:nvCxnSpPr>
        <p:spPr>
          <a:xfrm>
            <a:off x="2666603" y="2517267"/>
            <a:ext cx="0" cy="24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788ACD65-A46A-41A8-BE04-8BCE92D054F6}"/>
              </a:ext>
            </a:extLst>
          </p:cNvPr>
          <p:cNvCxnSpPr/>
          <p:nvPr/>
        </p:nvCxnSpPr>
        <p:spPr>
          <a:xfrm flipV="1">
            <a:off x="2603407" y="2517267"/>
            <a:ext cx="0" cy="24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0649876B-EFD7-4846-A357-E550C35A707B}"/>
              </a:ext>
            </a:extLst>
          </p:cNvPr>
          <p:cNvCxnSpPr/>
          <p:nvPr/>
        </p:nvCxnSpPr>
        <p:spPr>
          <a:xfrm>
            <a:off x="3235117" y="2517267"/>
            <a:ext cx="0" cy="24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ED79AC8B-F35A-4A2E-AA78-A5ABD46A76BC}"/>
              </a:ext>
            </a:extLst>
          </p:cNvPr>
          <p:cNvCxnSpPr/>
          <p:nvPr/>
        </p:nvCxnSpPr>
        <p:spPr>
          <a:xfrm flipV="1">
            <a:off x="3171921" y="2517267"/>
            <a:ext cx="0" cy="24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74C5EAE6-64E2-401F-AEA8-BE51BAB9CBCC}"/>
              </a:ext>
            </a:extLst>
          </p:cNvPr>
          <p:cNvCxnSpPr/>
          <p:nvPr/>
        </p:nvCxnSpPr>
        <p:spPr>
          <a:xfrm>
            <a:off x="1529577" y="2517267"/>
            <a:ext cx="0" cy="24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930DDDAB-6C78-45BD-A5EE-E55823D41459}"/>
              </a:ext>
            </a:extLst>
          </p:cNvPr>
          <p:cNvCxnSpPr/>
          <p:nvPr/>
        </p:nvCxnSpPr>
        <p:spPr>
          <a:xfrm flipV="1">
            <a:off x="1466381" y="2517267"/>
            <a:ext cx="0" cy="24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4B04DA75-0AEB-4E6C-A2FC-A677FE8E2FE5}"/>
              </a:ext>
            </a:extLst>
          </p:cNvPr>
          <p:cNvCxnSpPr/>
          <p:nvPr/>
        </p:nvCxnSpPr>
        <p:spPr>
          <a:xfrm>
            <a:off x="975270" y="4046385"/>
            <a:ext cx="0" cy="24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951E6DBB-4B31-4B82-85F0-37356161846D}"/>
              </a:ext>
            </a:extLst>
          </p:cNvPr>
          <p:cNvCxnSpPr/>
          <p:nvPr/>
        </p:nvCxnSpPr>
        <p:spPr>
          <a:xfrm flipV="1">
            <a:off x="912074" y="4046385"/>
            <a:ext cx="0" cy="24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CCB92051-B154-4F92-9173-EC8A6A534EB5}"/>
              </a:ext>
            </a:extLst>
          </p:cNvPr>
          <p:cNvCxnSpPr/>
          <p:nvPr/>
        </p:nvCxnSpPr>
        <p:spPr>
          <a:xfrm>
            <a:off x="2112296" y="4046385"/>
            <a:ext cx="0" cy="24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DD4765FD-2CBE-430F-8C3C-B03FE9707089}"/>
              </a:ext>
            </a:extLst>
          </p:cNvPr>
          <p:cNvCxnSpPr/>
          <p:nvPr/>
        </p:nvCxnSpPr>
        <p:spPr>
          <a:xfrm flipV="1">
            <a:off x="2049100" y="4046385"/>
            <a:ext cx="0" cy="24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0CD3444A-4F2E-4517-BBF7-9B40EBD1ECC1}"/>
              </a:ext>
            </a:extLst>
          </p:cNvPr>
          <p:cNvCxnSpPr/>
          <p:nvPr/>
        </p:nvCxnSpPr>
        <p:spPr>
          <a:xfrm>
            <a:off x="2680809" y="4046385"/>
            <a:ext cx="0" cy="24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F3FE5363-ECA6-44C7-AE7A-7870B670BC64}"/>
              </a:ext>
            </a:extLst>
          </p:cNvPr>
          <p:cNvCxnSpPr/>
          <p:nvPr/>
        </p:nvCxnSpPr>
        <p:spPr>
          <a:xfrm flipV="1">
            <a:off x="2617613" y="4046385"/>
            <a:ext cx="0" cy="24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F2655B3A-990A-4518-B254-561E80C8A6E8}"/>
              </a:ext>
            </a:extLst>
          </p:cNvPr>
          <p:cNvCxnSpPr/>
          <p:nvPr/>
        </p:nvCxnSpPr>
        <p:spPr>
          <a:xfrm>
            <a:off x="3249323" y="4046385"/>
            <a:ext cx="0" cy="24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103">
            <a:extLst>
              <a:ext uri="{FF2B5EF4-FFF2-40B4-BE49-F238E27FC236}">
                <a16:creationId xmlns:a16="http://schemas.microsoft.com/office/drawing/2014/main" id="{CC15FF52-8DA5-4265-87A9-1C169FB4D9BB}"/>
              </a:ext>
            </a:extLst>
          </p:cNvPr>
          <p:cNvCxnSpPr/>
          <p:nvPr/>
        </p:nvCxnSpPr>
        <p:spPr>
          <a:xfrm flipV="1">
            <a:off x="3186127" y="4046385"/>
            <a:ext cx="0" cy="24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710DC2DD-8C7B-49BF-8F5A-F8BF5F0A9F69}"/>
              </a:ext>
            </a:extLst>
          </p:cNvPr>
          <p:cNvCxnSpPr/>
          <p:nvPr/>
        </p:nvCxnSpPr>
        <p:spPr>
          <a:xfrm>
            <a:off x="1543783" y="4046385"/>
            <a:ext cx="0" cy="24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07DF7A73-1F02-4C8F-B953-243C8445506D}"/>
              </a:ext>
            </a:extLst>
          </p:cNvPr>
          <p:cNvCxnSpPr/>
          <p:nvPr/>
        </p:nvCxnSpPr>
        <p:spPr>
          <a:xfrm flipV="1">
            <a:off x="1480587" y="4046385"/>
            <a:ext cx="0" cy="24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FB7EB9BF-7714-40E2-BF9C-04767AB859C1}"/>
              </a:ext>
            </a:extLst>
          </p:cNvPr>
          <p:cNvCxnSpPr>
            <a:endCxn id="66" idx="1"/>
          </p:cNvCxnSpPr>
          <p:nvPr/>
        </p:nvCxnSpPr>
        <p:spPr>
          <a:xfrm flipV="1">
            <a:off x="1138560" y="2250569"/>
            <a:ext cx="161161" cy="3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0B48A9B4-5796-45C1-833D-88CC01CBA54F}"/>
              </a:ext>
            </a:extLst>
          </p:cNvPr>
          <p:cNvCxnSpPr>
            <a:stCxn id="66" idx="3"/>
            <a:endCxn id="67" idx="1"/>
          </p:cNvCxnSpPr>
          <p:nvPr/>
        </p:nvCxnSpPr>
        <p:spPr>
          <a:xfrm>
            <a:off x="1705513" y="2250569"/>
            <a:ext cx="1587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34FDB8D-F64A-4177-9C3E-206973396FBD}"/>
              </a:ext>
            </a:extLst>
          </p:cNvPr>
          <p:cNvCxnSpPr>
            <a:stCxn id="67" idx="3"/>
            <a:endCxn id="68" idx="1"/>
          </p:cNvCxnSpPr>
          <p:nvPr/>
        </p:nvCxnSpPr>
        <p:spPr>
          <a:xfrm>
            <a:off x="2270062" y="2250569"/>
            <a:ext cx="1587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D53B7EA-35DD-420E-A3C7-4FF0369B6099}"/>
              </a:ext>
            </a:extLst>
          </p:cNvPr>
          <p:cNvCxnSpPr>
            <a:stCxn id="68" idx="3"/>
            <a:endCxn id="69" idx="1"/>
          </p:cNvCxnSpPr>
          <p:nvPr/>
        </p:nvCxnSpPr>
        <p:spPr>
          <a:xfrm>
            <a:off x="2834611" y="2250569"/>
            <a:ext cx="1587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B5C4E1B3-9662-4993-AAAB-054F2A5B81AB}"/>
              </a:ext>
            </a:extLst>
          </p:cNvPr>
          <p:cNvCxnSpPr>
            <a:stCxn id="9" idx="3"/>
            <a:endCxn id="71" idx="1"/>
          </p:cNvCxnSpPr>
          <p:nvPr/>
        </p:nvCxnSpPr>
        <p:spPr>
          <a:xfrm>
            <a:off x="1138560" y="4575441"/>
            <a:ext cx="204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1DB1AD36-92BC-41A9-8BF6-B5683E3A9338}"/>
              </a:ext>
            </a:extLst>
          </p:cNvPr>
          <p:cNvCxnSpPr>
            <a:stCxn id="71" idx="3"/>
            <a:endCxn id="72" idx="1"/>
          </p:cNvCxnSpPr>
          <p:nvPr/>
        </p:nvCxnSpPr>
        <p:spPr>
          <a:xfrm>
            <a:off x="1748456" y="4575441"/>
            <a:ext cx="1354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451E0F1F-C495-4676-9982-0DAF79D9188E}"/>
              </a:ext>
            </a:extLst>
          </p:cNvPr>
          <p:cNvCxnSpPr>
            <a:stCxn id="72" idx="3"/>
            <a:endCxn id="73" idx="1"/>
          </p:cNvCxnSpPr>
          <p:nvPr/>
        </p:nvCxnSpPr>
        <p:spPr>
          <a:xfrm>
            <a:off x="2289727" y="4575441"/>
            <a:ext cx="1390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070027CB-6A30-4D3D-ACC0-1D6DC6CA9523}"/>
              </a:ext>
            </a:extLst>
          </p:cNvPr>
          <p:cNvCxnSpPr>
            <a:stCxn id="73" idx="3"/>
            <a:endCxn id="74" idx="1"/>
          </p:cNvCxnSpPr>
          <p:nvPr/>
        </p:nvCxnSpPr>
        <p:spPr>
          <a:xfrm>
            <a:off x="2834611" y="4575441"/>
            <a:ext cx="1587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B9BC82A2-87F2-429A-8C05-331B6E6882E8}"/>
              </a:ext>
            </a:extLst>
          </p:cNvPr>
          <p:cNvSpPr/>
          <p:nvPr/>
        </p:nvSpPr>
        <p:spPr>
          <a:xfrm>
            <a:off x="385332" y="1996569"/>
            <a:ext cx="284241" cy="567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endParaRPr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277CBA3C-6568-4AE6-8C33-5E1051A4AC38}"/>
              </a:ext>
            </a:extLst>
          </p:cNvPr>
          <p:cNvSpPr/>
          <p:nvPr/>
        </p:nvSpPr>
        <p:spPr>
          <a:xfrm>
            <a:off x="385332" y="4160404"/>
            <a:ext cx="284241" cy="567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FPGA</a:t>
            </a:r>
            <a:endParaRPr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8" name="直接箭头连接符 107">
            <a:extLst>
              <a:ext uri="{FF2B5EF4-FFF2-40B4-BE49-F238E27FC236}">
                <a16:creationId xmlns:a16="http://schemas.microsoft.com/office/drawing/2014/main" id="{7D34E7E4-9573-4FBF-8B04-C67B96EBF375}"/>
              </a:ext>
            </a:extLst>
          </p:cNvPr>
          <p:cNvCxnSpPr>
            <a:stCxn id="9" idx="2"/>
          </p:cNvCxnSpPr>
          <p:nvPr/>
        </p:nvCxnSpPr>
        <p:spPr>
          <a:xfrm flipH="1">
            <a:off x="912074" y="4842139"/>
            <a:ext cx="0" cy="8032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箭头连接符 132">
            <a:extLst>
              <a:ext uri="{FF2B5EF4-FFF2-40B4-BE49-F238E27FC236}">
                <a16:creationId xmlns:a16="http://schemas.microsoft.com/office/drawing/2014/main" id="{B1214EAB-C20A-4025-9DA9-3A774633EB42}"/>
              </a:ext>
            </a:extLst>
          </p:cNvPr>
          <p:cNvCxnSpPr>
            <a:cxnSpLocks/>
          </p:cNvCxnSpPr>
          <p:nvPr/>
        </p:nvCxnSpPr>
        <p:spPr>
          <a:xfrm flipH="1">
            <a:off x="1529577" y="4842138"/>
            <a:ext cx="0" cy="1368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6186382C-CD0F-4D06-9084-9555370A3089}"/>
              </a:ext>
            </a:extLst>
          </p:cNvPr>
          <p:cNvCxnSpPr/>
          <p:nvPr/>
        </p:nvCxnSpPr>
        <p:spPr>
          <a:xfrm flipH="1">
            <a:off x="3204916" y="4842139"/>
            <a:ext cx="0" cy="8032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矩形 109">
            <a:extLst>
              <a:ext uri="{FF2B5EF4-FFF2-40B4-BE49-F238E27FC236}">
                <a16:creationId xmlns:a16="http://schemas.microsoft.com/office/drawing/2014/main" id="{41AA4B5D-DD2E-40CC-B402-D83C947771C0}"/>
              </a:ext>
            </a:extLst>
          </p:cNvPr>
          <p:cNvSpPr/>
          <p:nvPr/>
        </p:nvSpPr>
        <p:spPr>
          <a:xfrm>
            <a:off x="353791" y="5370154"/>
            <a:ext cx="1101441" cy="803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sensors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A12F9EB5-50D9-4877-B615-4B42C1969DFB}"/>
              </a:ext>
            </a:extLst>
          </p:cNvPr>
          <p:cNvSpPr/>
          <p:nvPr/>
        </p:nvSpPr>
        <p:spPr>
          <a:xfrm>
            <a:off x="942014" y="5899273"/>
            <a:ext cx="1229765" cy="803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actuators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45B22524-6FEC-4239-A2E2-167137655504}"/>
              </a:ext>
            </a:extLst>
          </p:cNvPr>
          <p:cNvSpPr/>
          <p:nvPr/>
        </p:nvSpPr>
        <p:spPr>
          <a:xfrm>
            <a:off x="1920167" y="5370154"/>
            <a:ext cx="2272855" cy="803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communicators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0966EDA8-3BE5-41FA-A721-DB5E9A905450}"/>
              </a:ext>
            </a:extLst>
          </p:cNvPr>
          <p:cNvSpPr/>
          <p:nvPr/>
        </p:nvSpPr>
        <p:spPr>
          <a:xfrm>
            <a:off x="8351856" y="1543262"/>
            <a:ext cx="3695700" cy="381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9AF87CE1-6483-4445-B1CD-3759A786E228}"/>
              </a:ext>
            </a:extLst>
          </p:cNvPr>
          <p:cNvSpPr/>
          <p:nvPr/>
        </p:nvSpPr>
        <p:spPr>
          <a:xfrm>
            <a:off x="8500328" y="3783697"/>
            <a:ext cx="3365500" cy="1320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13A66D3F-FF5E-481D-9C71-2F32DC19A994}"/>
              </a:ext>
            </a:extLst>
          </p:cNvPr>
          <p:cNvSpPr/>
          <p:nvPr/>
        </p:nvSpPr>
        <p:spPr>
          <a:xfrm>
            <a:off x="8500328" y="1718320"/>
            <a:ext cx="3365500" cy="1320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9" name="矩形: 圆角 148">
            <a:extLst>
              <a:ext uri="{FF2B5EF4-FFF2-40B4-BE49-F238E27FC236}">
                <a16:creationId xmlns:a16="http://schemas.microsoft.com/office/drawing/2014/main" id="{9E202619-587F-4FEB-9105-BB88FE280C5A}"/>
              </a:ext>
            </a:extLst>
          </p:cNvPr>
          <p:cNvSpPr/>
          <p:nvPr/>
        </p:nvSpPr>
        <p:spPr>
          <a:xfrm>
            <a:off x="8869236" y="4308743"/>
            <a:ext cx="405792" cy="5333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55232A8E-D1EB-4AFC-B40A-8D9EB2AC1FDA}"/>
              </a:ext>
            </a:extLst>
          </p:cNvPr>
          <p:cNvSpPr/>
          <p:nvPr/>
        </p:nvSpPr>
        <p:spPr>
          <a:xfrm>
            <a:off x="8869236" y="2793609"/>
            <a:ext cx="2666392" cy="1183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FAST++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计算框架</a:t>
            </a:r>
          </a:p>
        </p:txBody>
      </p:sp>
      <p:sp>
        <p:nvSpPr>
          <p:cNvPr id="153" name="矩形: 圆角 152">
            <a:extLst>
              <a:ext uri="{FF2B5EF4-FFF2-40B4-BE49-F238E27FC236}">
                <a16:creationId xmlns:a16="http://schemas.microsoft.com/office/drawing/2014/main" id="{64F144CB-A9D5-465A-996E-1B2DE4BD4741}"/>
              </a:ext>
            </a:extLst>
          </p:cNvPr>
          <p:cNvSpPr/>
          <p:nvPr/>
        </p:nvSpPr>
        <p:spPr>
          <a:xfrm>
            <a:off x="8871640" y="1971171"/>
            <a:ext cx="405792" cy="5333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100" b="1" dirty="0"/>
              <a:t>APP</a:t>
            </a:r>
            <a:endParaRPr lang="zh-CN" altLang="en-US" sz="1100" b="1" dirty="0"/>
          </a:p>
        </p:txBody>
      </p:sp>
      <p:sp>
        <p:nvSpPr>
          <p:cNvPr id="155" name="矩形: 圆角 154">
            <a:extLst>
              <a:ext uri="{FF2B5EF4-FFF2-40B4-BE49-F238E27FC236}">
                <a16:creationId xmlns:a16="http://schemas.microsoft.com/office/drawing/2014/main" id="{71262121-FDBF-4F50-B378-ADE2902E5703}"/>
              </a:ext>
            </a:extLst>
          </p:cNvPr>
          <p:cNvSpPr/>
          <p:nvPr/>
        </p:nvSpPr>
        <p:spPr>
          <a:xfrm>
            <a:off x="9436189" y="1971171"/>
            <a:ext cx="405792" cy="5333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100" b="1" dirty="0"/>
              <a:t>APP</a:t>
            </a:r>
            <a:endParaRPr lang="zh-CN" altLang="en-US" sz="1100" b="1" dirty="0"/>
          </a:p>
        </p:txBody>
      </p:sp>
      <p:sp>
        <p:nvSpPr>
          <p:cNvPr id="156" name="矩形: 圆角 155">
            <a:extLst>
              <a:ext uri="{FF2B5EF4-FFF2-40B4-BE49-F238E27FC236}">
                <a16:creationId xmlns:a16="http://schemas.microsoft.com/office/drawing/2014/main" id="{B24A8122-8AB7-4AF7-90F1-640AAB810492}"/>
              </a:ext>
            </a:extLst>
          </p:cNvPr>
          <p:cNvSpPr/>
          <p:nvPr/>
        </p:nvSpPr>
        <p:spPr>
          <a:xfrm>
            <a:off x="10000738" y="1971171"/>
            <a:ext cx="405792" cy="533396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100" b="1" dirty="0"/>
              <a:t>APP</a:t>
            </a:r>
            <a:endParaRPr lang="zh-CN" altLang="en-US" sz="1100" b="1" dirty="0"/>
          </a:p>
        </p:txBody>
      </p:sp>
      <p:sp>
        <p:nvSpPr>
          <p:cNvPr id="157" name="矩形: 圆角 156">
            <a:extLst>
              <a:ext uri="{FF2B5EF4-FFF2-40B4-BE49-F238E27FC236}">
                <a16:creationId xmlns:a16="http://schemas.microsoft.com/office/drawing/2014/main" id="{8E34BAB9-48D3-483D-884A-9C6CBA7DEDFB}"/>
              </a:ext>
            </a:extLst>
          </p:cNvPr>
          <p:cNvSpPr/>
          <p:nvPr/>
        </p:nvSpPr>
        <p:spPr>
          <a:xfrm>
            <a:off x="10565287" y="1971171"/>
            <a:ext cx="405792" cy="5333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100" b="1" dirty="0"/>
              <a:t>APP</a:t>
            </a:r>
            <a:endParaRPr lang="zh-CN" altLang="en-US" sz="1100" b="1" dirty="0"/>
          </a:p>
        </p:txBody>
      </p:sp>
      <p:sp>
        <p:nvSpPr>
          <p:cNvPr id="158" name="矩形: 圆角 157">
            <a:extLst>
              <a:ext uri="{FF2B5EF4-FFF2-40B4-BE49-F238E27FC236}">
                <a16:creationId xmlns:a16="http://schemas.microsoft.com/office/drawing/2014/main" id="{A4A58AE8-1A0B-48A8-8A14-C167A21C0A7E}"/>
              </a:ext>
            </a:extLst>
          </p:cNvPr>
          <p:cNvSpPr/>
          <p:nvPr/>
        </p:nvSpPr>
        <p:spPr>
          <a:xfrm>
            <a:off x="11129836" y="1971171"/>
            <a:ext cx="405792" cy="5333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100" b="1" dirty="0"/>
              <a:t>APP</a:t>
            </a:r>
            <a:endParaRPr lang="zh-CN" altLang="en-US" sz="1100" b="1" dirty="0"/>
          </a:p>
        </p:txBody>
      </p:sp>
      <p:sp>
        <p:nvSpPr>
          <p:cNvPr id="159" name="矩形: 圆角 158">
            <a:extLst>
              <a:ext uri="{FF2B5EF4-FFF2-40B4-BE49-F238E27FC236}">
                <a16:creationId xmlns:a16="http://schemas.microsoft.com/office/drawing/2014/main" id="{ECA18E7C-7A6E-493A-BC16-94F8E8517513}"/>
              </a:ext>
            </a:extLst>
          </p:cNvPr>
          <p:cNvSpPr/>
          <p:nvPr/>
        </p:nvSpPr>
        <p:spPr>
          <a:xfrm>
            <a:off x="9479132" y="4308743"/>
            <a:ext cx="405792" cy="5333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0" name="矩形: 圆角 159">
            <a:extLst>
              <a:ext uri="{FF2B5EF4-FFF2-40B4-BE49-F238E27FC236}">
                <a16:creationId xmlns:a16="http://schemas.microsoft.com/office/drawing/2014/main" id="{8DB7BFAD-8E89-4E2B-A77B-C7C387203396}"/>
              </a:ext>
            </a:extLst>
          </p:cNvPr>
          <p:cNvSpPr/>
          <p:nvPr/>
        </p:nvSpPr>
        <p:spPr>
          <a:xfrm>
            <a:off x="10020403" y="4308743"/>
            <a:ext cx="405792" cy="533396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1" name="矩形: 圆角 160">
            <a:extLst>
              <a:ext uri="{FF2B5EF4-FFF2-40B4-BE49-F238E27FC236}">
                <a16:creationId xmlns:a16="http://schemas.microsoft.com/office/drawing/2014/main" id="{03451843-5E6A-45C3-95E1-F5AE5FD53FB6}"/>
              </a:ext>
            </a:extLst>
          </p:cNvPr>
          <p:cNvSpPr/>
          <p:nvPr/>
        </p:nvSpPr>
        <p:spPr>
          <a:xfrm>
            <a:off x="10565287" y="4308743"/>
            <a:ext cx="405792" cy="5333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2" name="矩形: 圆角 161">
            <a:extLst>
              <a:ext uri="{FF2B5EF4-FFF2-40B4-BE49-F238E27FC236}">
                <a16:creationId xmlns:a16="http://schemas.microsoft.com/office/drawing/2014/main" id="{ABACB157-3A0F-4494-A32C-51F0B6104D10}"/>
              </a:ext>
            </a:extLst>
          </p:cNvPr>
          <p:cNvSpPr/>
          <p:nvPr/>
        </p:nvSpPr>
        <p:spPr>
          <a:xfrm>
            <a:off x="11129836" y="4308743"/>
            <a:ext cx="405792" cy="5333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2" name="直接箭头连接符 211">
            <a:extLst>
              <a:ext uri="{FF2B5EF4-FFF2-40B4-BE49-F238E27FC236}">
                <a16:creationId xmlns:a16="http://schemas.microsoft.com/office/drawing/2014/main" id="{789A975F-A3B9-4C9D-9CDC-C5FA590C42BF}"/>
              </a:ext>
            </a:extLst>
          </p:cNvPr>
          <p:cNvCxnSpPr/>
          <p:nvPr/>
        </p:nvCxnSpPr>
        <p:spPr>
          <a:xfrm>
            <a:off x="9097532" y="2504567"/>
            <a:ext cx="0" cy="24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接箭头连接符 212">
            <a:extLst>
              <a:ext uri="{FF2B5EF4-FFF2-40B4-BE49-F238E27FC236}">
                <a16:creationId xmlns:a16="http://schemas.microsoft.com/office/drawing/2014/main" id="{B710D92C-3F6D-4E7C-98AD-BF06ABEF2302}"/>
              </a:ext>
            </a:extLst>
          </p:cNvPr>
          <p:cNvCxnSpPr/>
          <p:nvPr/>
        </p:nvCxnSpPr>
        <p:spPr>
          <a:xfrm flipV="1">
            <a:off x="9034336" y="2504567"/>
            <a:ext cx="0" cy="24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接箭头连接符 209">
            <a:extLst>
              <a:ext uri="{FF2B5EF4-FFF2-40B4-BE49-F238E27FC236}">
                <a16:creationId xmlns:a16="http://schemas.microsoft.com/office/drawing/2014/main" id="{F7722932-2254-4689-9A30-0C3084E1508C}"/>
              </a:ext>
            </a:extLst>
          </p:cNvPr>
          <p:cNvCxnSpPr/>
          <p:nvPr/>
        </p:nvCxnSpPr>
        <p:spPr>
          <a:xfrm>
            <a:off x="10234558" y="2504567"/>
            <a:ext cx="0" cy="24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接箭头连接符 210">
            <a:extLst>
              <a:ext uri="{FF2B5EF4-FFF2-40B4-BE49-F238E27FC236}">
                <a16:creationId xmlns:a16="http://schemas.microsoft.com/office/drawing/2014/main" id="{38D9A2E3-E766-48E9-92C4-FBB0EB63741C}"/>
              </a:ext>
            </a:extLst>
          </p:cNvPr>
          <p:cNvCxnSpPr/>
          <p:nvPr/>
        </p:nvCxnSpPr>
        <p:spPr>
          <a:xfrm flipV="1">
            <a:off x="10171362" y="2504567"/>
            <a:ext cx="0" cy="24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接箭头连接符 207">
            <a:extLst>
              <a:ext uri="{FF2B5EF4-FFF2-40B4-BE49-F238E27FC236}">
                <a16:creationId xmlns:a16="http://schemas.microsoft.com/office/drawing/2014/main" id="{68FF1DAF-F222-4692-B8BC-F3A61F1A638F}"/>
              </a:ext>
            </a:extLst>
          </p:cNvPr>
          <p:cNvCxnSpPr/>
          <p:nvPr/>
        </p:nvCxnSpPr>
        <p:spPr>
          <a:xfrm>
            <a:off x="10803071" y="2504567"/>
            <a:ext cx="0" cy="24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接箭头连接符 208">
            <a:extLst>
              <a:ext uri="{FF2B5EF4-FFF2-40B4-BE49-F238E27FC236}">
                <a16:creationId xmlns:a16="http://schemas.microsoft.com/office/drawing/2014/main" id="{838F2FA7-A754-4C8C-A391-174D18D6AB35}"/>
              </a:ext>
            </a:extLst>
          </p:cNvPr>
          <p:cNvCxnSpPr/>
          <p:nvPr/>
        </p:nvCxnSpPr>
        <p:spPr>
          <a:xfrm flipV="1">
            <a:off x="10739875" y="2504567"/>
            <a:ext cx="0" cy="24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接箭头连接符 205">
            <a:extLst>
              <a:ext uri="{FF2B5EF4-FFF2-40B4-BE49-F238E27FC236}">
                <a16:creationId xmlns:a16="http://schemas.microsoft.com/office/drawing/2014/main" id="{5C634092-FDCB-4012-B931-B3A54122BACD}"/>
              </a:ext>
            </a:extLst>
          </p:cNvPr>
          <p:cNvCxnSpPr/>
          <p:nvPr/>
        </p:nvCxnSpPr>
        <p:spPr>
          <a:xfrm>
            <a:off x="11371585" y="2504567"/>
            <a:ext cx="0" cy="24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接箭头连接符 206">
            <a:extLst>
              <a:ext uri="{FF2B5EF4-FFF2-40B4-BE49-F238E27FC236}">
                <a16:creationId xmlns:a16="http://schemas.microsoft.com/office/drawing/2014/main" id="{27B5715A-6341-4CCD-968C-0B22F338408A}"/>
              </a:ext>
            </a:extLst>
          </p:cNvPr>
          <p:cNvCxnSpPr/>
          <p:nvPr/>
        </p:nvCxnSpPr>
        <p:spPr>
          <a:xfrm flipV="1">
            <a:off x="11308389" y="2504567"/>
            <a:ext cx="0" cy="24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接箭头连接符 203">
            <a:extLst>
              <a:ext uri="{FF2B5EF4-FFF2-40B4-BE49-F238E27FC236}">
                <a16:creationId xmlns:a16="http://schemas.microsoft.com/office/drawing/2014/main" id="{38A8B37B-7277-4802-904A-EFBB27B8063E}"/>
              </a:ext>
            </a:extLst>
          </p:cNvPr>
          <p:cNvCxnSpPr/>
          <p:nvPr/>
        </p:nvCxnSpPr>
        <p:spPr>
          <a:xfrm>
            <a:off x="9666045" y="2504567"/>
            <a:ext cx="0" cy="24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接箭头连接符 204">
            <a:extLst>
              <a:ext uri="{FF2B5EF4-FFF2-40B4-BE49-F238E27FC236}">
                <a16:creationId xmlns:a16="http://schemas.microsoft.com/office/drawing/2014/main" id="{15D07CE4-4300-4330-BB99-416C514AD22A}"/>
              </a:ext>
            </a:extLst>
          </p:cNvPr>
          <p:cNvCxnSpPr/>
          <p:nvPr/>
        </p:nvCxnSpPr>
        <p:spPr>
          <a:xfrm flipV="1">
            <a:off x="9602849" y="2504567"/>
            <a:ext cx="0" cy="24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接箭头连接符 201">
            <a:extLst>
              <a:ext uri="{FF2B5EF4-FFF2-40B4-BE49-F238E27FC236}">
                <a16:creationId xmlns:a16="http://schemas.microsoft.com/office/drawing/2014/main" id="{794F48F8-A6B5-4E2D-89F2-C8C28B4E1A5E}"/>
              </a:ext>
            </a:extLst>
          </p:cNvPr>
          <p:cNvCxnSpPr/>
          <p:nvPr/>
        </p:nvCxnSpPr>
        <p:spPr>
          <a:xfrm>
            <a:off x="9111738" y="4046385"/>
            <a:ext cx="0" cy="24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接箭头连接符 202">
            <a:extLst>
              <a:ext uri="{FF2B5EF4-FFF2-40B4-BE49-F238E27FC236}">
                <a16:creationId xmlns:a16="http://schemas.microsoft.com/office/drawing/2014/main" id="{2A48032B-FA88-43B3-A7F9-00187F858F5C}"/>
              </a:ext>
            </a:extLst>
          </p:cNvPr>
          <p:cNvCxnSpPr/>
          <p:nvPr/>
        </p:nvCxnSpPr>
        <p:spPr>
          <a:xfrm flipV="1">
            <a:off x="9048542" y="4046385"/>
            <a:ext cx="0" cy="24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接箭头连接符 199">
            <a:extLst>
              <a:ext uri="{FF2B5EF4-FFF2-40B4-BE49-F238E27FC236}">
                <a16:creationId xmlns:a16="http://schemas.microsoft.com/office/drawing/2014/main" id="{FF45A39C-097E-470A-B458-CCD220ACE244}"/>
              </a:ext>
            </a:extLst>
          </p:cNvPr>
          <p:cNvCxnSpPr/>
          <p:nvPr/>
        </p:nvCxnSpPr>
        <p:spPr>
          <a:xfrm>
            <a:off x="10248764" y="4046385"/>
            <a:ext cx="0" cy="24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接箭头连接符 200">
            <a:extLst>
              <a:ext uri="{FF2B5EF4-FFF2-40B4-BE49-F238E27FC236}">
                <a16:creationId xmlns:a16="http://schemas.microsoft.com/office/drawing/2014/main" id="{C1B5B03C-5E26-40D1-BE31-7B43CCD017AB}"/>
              </a:ext>
            </a:extLst>
          </p:cNvPr>
          <p:cNvCxnSpPr/>
          <p:nvPr/>
        </p:nvCxnSpPr>
        <p:spPr>
          <a:xfrm flipV="1">
            <a:off x="10185568" y="4046385"/>
            <a:ext cx="0" cy="24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接箭头连接符 197">
            <a:extLst>
              <a:ext uri="{FF2B5EF4-FFF2-40B4-BE49-F238E27FC236}">
                <a16:creationId xmlns:a16="http://schemas.microsoft.com/office/drawing/2014/main" id="{DB280DE9-EA7C-4ACD-A810-6B553B60D3C3}"/>
              </a:ext>
            </a:extLst>
          </p:cNvPr>
          <p:cNvCxnSpPr/>
          <p:nvPr/>
        </p:nvCxnSpPr>
        <p:spPr>
          <a:xfrm>
            <a:off x="10817277" y="4046385"/>
            <a:ext cx="0" cy="24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接箭头连接符 198">
            <a:extLst>
              <a:ext uri="{FF2B5EF4-FFF2-40B4-BE49-F238E27FC236}">
                <a16:creationId xmlns:a16="http://schemas.microsoft.com/office/drawing/2014/main" id="{B932DD1B-4F8F-4E2D-973A-A1CD27399908}"/>
              </a:ext>
            </a:extLst>
          </p:cNvPr>
          <p:cNvCxnSpPr/>
          <p:nvPr/>
        </p:nvCxnSpPr>
        <p:spPr>
          <a:xfrm flipV="1">
            <a:off x="10754081" y="4046385"/>
            <a:ext cx="0" cy="24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接箭头连接符 195">
            <a:extLst>
              <a:ext uri="{FF2B5EF4-FFF2-40B4-BE49-F238E27FC236}">
                <a16:creationId xmlns:a16="http://schemas.microsoft.com/office/drawing/2014/main" id="{EC100B6C-56BE-4CF2-A296-BF8012FB589B}"/>
              </a:ext>
            </a:extLst>
          </p:cNvPr>
          <p:cNvCxnSpPr/>
          <p:nvPr/>
        </p:nvCxnSpPr>
        <p:spPr>
          <a:xfrm>
            <a:off x="11385791" y="4046385"/>
            <a:ext cx="0" cy="24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接箭头连接符 196">
            <a:extLst>
              <a:ext uri="{FF2B5EF4-FFF2-40B4-BE49-F238E27FC236}">
                <a16:creationId xmlns:a16="http://schemas.microsoft.com/office/drawing/2014/main" id="{DEB7C400-A8D4-4442-8D9F-BA6DD5FE665C}"/>
              </a:ext>
            </a:extLst>
          </p:cNvPr>
          <p:cNvCxnSpPr/>
          <p:nvPr/>
        </p:nvCxnSpPr>
        <p:spPr>
          <a:xfrm flipV="1">
            <a:off x="11322595" y="4046385"/>
            <a:ext cx="0" cy="24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接箭头连接符 193">
            <a:extLst>
              <a:ext uri="{FF2B5EF4-FFF2-40B4-BE49-F238E27FC236}">
                <a16:creationId xmlns:a16="http://schemas.microsoft.com/office/drawing/2014/main" id="{D1070C57-B66F-4D56-B2F6-1B4E231724AF}"/>
              </a:ext>
            </a:extLst>
          </p:cNvPr>
          <p:cNvCxnSpPr/>
          <p:nvPr/>
        </p:nvCxnSpPr>
        <p:spPr>
          <a:xfrm>
            <a:off x="9680251" y="4046385"/>
            <a:ext cx="0" cy="24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箭头连接符 194">
            <a:extLst>
              <a:ext uri="{FF2B5EF4-FFF2-40B4-BE49-F238E27FC236}">
                <a16:creationId xmlns:a16="http://schemas.microsoft.com/office/drawing/2014/main" id="{C983CF41-7251-42D4-869C-67CE227C0541}"/>
              </a:ext>
            </a:extLst>
          </p:cNvPr>
          <p:cNvCxnSpPr/>
          <p:nvPr/>
        </p:nvCxnSpPr>
        <p:spPr>
          <a:xfrm flipV="1">
            <a:off x="9617055" y="4046385"/>
            <a:ext cx="0" cy="24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箭头连接符 176">
            <a:extLst>
              <a:ext uri="{FF2B5EF4-FFF2-40B4-BE49-F238E27FC236}">
                <a16:creationId xmlns:a16="http://schemas.microsoft.com/office/drawing/2014/main" id="{1A2DF9F1-BE27-492C-8567-090206F06796}"/>
              </a:ext>
            </a:extLst>
          </p:cNvPr>
          <p:cNvCxnSpPr>
            <a:endCxn id="155" idx="1"/>
          </p:cNvCxnSpPr>
          <p:nvPr/>
        </p:nvCxnSpPr>
        <p:spPr>
          <a:xfrm flipV="1">
            <a:off x="9275028" y="2237869"/>
            <a:ext cx="161161" cy="3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箭头连接符 177">
            <a:extLst>
              <a:ext uri="{FF2B5EF4-FFF2-40B4-BE49-F238E27FC236}">
                <a16:creationId xmlns:a16="http://schemas.microsoft.com/office/drawing/2014/main" id="{01309E76-B860-4F6B-A8FC-C48267871F09}"/>
              </a:ext>
            </a:extLst>
          </p:cNvPr>
          <p:cNvCxnSpPr>
            <a:stCxn id="155" idx="3"/>
            <a:endCxn id="156" idx="1"/>
          </p:cNvCxnSpPr>
          <p:nvPr/>
        </p:nvCxnSpPr>
        <p:spPr>
          <a:xfrm>
            <a:off x="9841981" y="2237869"/>
            <a:ext cx="1587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箭头连接符 178">
            <a:extLst>
              <a:ext uri="{FF2B5EF4-FFF2-40B4-BE49-F238E27FC236}">
                <a16:creationId xmlns:a16="http://schemas.microsoft.com/office/drawing/2014/main" id="{DA6F268F-B2EB-4AC9-836A-30565AA4D9FB}"/>
              </a:ext>
            </a:extLst>
          </p:cNvPr>
          <p:cNvCxnSpPr>
            <a:stCxn id="156" idx="3"/>
            <a:endCxn id="157" idx="1"/>
          </p:cNvCxnSpPr>
          <p:nvPr/>
        </p:nvCxnSpPr>
        <p:spPr>
          <a:xfrm>
            <a:off x="10406530" y="2237869"/>
            <a:ext cx="1587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接箭头连接符 179">
            <a:extLst>
              <a:ext uri="{FF2B5EF4-FFF2-40B4-BE49-F238E27FC236}">
                <a16:creationId xmlns:a16="http://schemas.microsoft.com/office/drawing/2014/main" id="{C7A264AC-252F-4E89-A8CC-269E67228337}"/>
              </a:ext>
            </a:extLst>
          </p:cNvPr>
          <p:cNvCxnSpPr>
            <a:stCxn id="157" idx="3"/>
            <a:endCxn id="158" idx="1"/>
          </p:cNvCxnSpPr>
          <p:nvPr/>
        </p:nvCxnSpPr>
        <p:spPr>
          <a:xfrm>
            <a:off x="10971079" y="2237869"/>
            <a:ext cx="1587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箭头连接符 180">
            <a:extLst>
              <a:ext uri="{FF2B5EF4-FFF2-40B4-BE49-F238E27FC236}">
                <a16:creationId xmlns:a16="http://schemas.microsoft.com/office/drawing/2014/main" id="{18CD2695-AE50-469C-9615-DD52E3AB356A}"/>
              </a:ext>
            </a:extLst>
          </p:cNvPr>
          <p:cNvCxnSpPr>
            <a:stCxn id="149" idx="3"/>
            <a:endCxn id="159" idx="1"/>
          </p:cNvCxnSpPr>
          <p:nvPr/>
        </p:nvCxnSpPr>
        <p:spPr>
          <a:xfrm>
            <a:off x="9275028" y="4575441"/>
            <a:ext cx="204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接箭头连接符 181">
            <a:extLst>
              <a:ext uri="{FF2B5EF4-FFF2-40B4-BE49-F238E27FC236}">
                <a16:creationId xmlns:a16="http://schemas.microsoft.com/office/drawing/2014/main" id="{E8188008-1342-4FD1-B59E-6553A72E847E}"/>
              </a:ext>
            </a:extLst>
          </p:cNvPr>
          <p:cNvCxnSpPr>
            <a:stCxn id="159" idx="3"/>
            <a:endCxn id="160" idx="1"/>
          </p:cNvCxnSpPr>
          <p:nvPr/>
        </p:nvCxnSpPr>
        <p:spPr>
          <a:xfrm>
            <a:off x="9884924" y="4575441"/>
            <a:ext cx="1354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接箭头连接符 182">
            <a:extLst>
              <a:ext uri="{FF2B5EF4-FFF2-40B4-BE49-F238E27FC236}">
                <a16:creationId xmlns:a16="http://schemas.microsoft.com/office/drawing/2014/main" id="{AFB7941E-2869-4B44-9B40-03E8D8777FB9}"/>
              </a:ext>
            </a:extLst>
          </p:cNvPr>
          <p:cNvCxnSpPr>
            <a:stCxn id="160" idx="3"/>
            <a:endCxn id="161" idx="1"/>
          </p:cNvCxnSpPr>
          <p:nvPr/>
        </p:nvCxnSpPr>
        <p:spPr>
          <a:xfrm>
            <a:off x="10426195" y="4575441"/>
            <a:ext cx="1390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直接箭头连接符 183">
            <a:extLst>
              <a:ext uri="{FF2B5EF4-FFF2-40B4-BE49-F238E27FC236}">
                <a16:creationId xmlns:a16="http://schemas.microsoft.com/office/drawing/2014/main" id="{33453024-35E3-4F7E-A379-B8D35A68D385}"/>
              </a:ext>
            </a:extLst>
          </p:cNvPr>
          <p:cNvCxnSpPr>
            <a:stCxn id="161" idx="3"/>
            <a:endCxn id="162" idx="1"/>
          </p:cNvCxnSpPr>
          <p:nvPr/>
        </p:nvCxnSpPr>
        <p:spPr>
          <a:xfrm>
            <a:off x="10971079" y="4575441"/>
            <a:ext cx="1587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矩形 184">
            <a:extLst>
              <a:ext uri="{FF2B5EF4-FFF2-40B4-BE49-F238E27FC236}">
                <a16:creationId xmlns:a16="http://schemas.microsoft.com/office/drawing/2014/main" id="{D916C01E-6055-46E4-8983-CD417A4B8938}"/>
              </a:ext>
            </a:extLst>
          </p:cNvPr>
          <p:cNvSpPr/>
          <p:nvPr/>
        </p:nvSpPr>
        <p:spPr>
          <a:xfrm>
            <a:off x="8521800" y="1971169"/>
            <a:ext cx="284241" cy="567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endParaRPr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6" name="矩形 185">
            <a:extLst>
              <a:ext uri="{FF2B5EF4-FFF2-40B4-BE49-F238E27FC236}">
                <a16:creationId xmlns:a16="http://schemas.microsoft.com/office/drawing/2014/main" id="{614FE85B-6499-4DFD-B1FF-CE685E064270}"/>
              </a:ext>
            </a:extLst>
          </p:cNvPr>
          <p:cNvSpPr/>
          <p:nvPr/>
        </p:nvSpPr>
        <p:spPr>
          <a:xfrm>
            <a:off x="8521800" y="4160404"/>
            <a:ext cx="284241" cy="567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FPGA</a:t>
            </a:r>
            <a:endParaRPr lang="zh-CN" altLang="en-US" sz="1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8" name="直接箭头连接符 187">
            <a:extLst>
              <a:ext uri="{FF2B5EF4-FFF2-40B4-BE49-F238E27FC236}">
                <a16:creationId xmlns:a16="http://schemas.microsoft.com/office/drawing/2014/main" id="{08A8235A-1C0E-48A2-9579-86F0BFEBDEFC}"/>
              </a:ext>
            </a:extLst>
          </p:cNvPr>
          <p:cNvCxnSpPr>
            <a:stCxn id="149" idx="2"/>
          </p:cNvCxnSpPr>
          <p:nvPr/>
        </p:nvCxnSpPr>
        <p:spPr>
          <a:xfrm flipH="1">
            <a:off x="9048542" y="4842139"/>
            <a:ext cx="0" cy="8032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接箭头连接符 188">
            <a:extLst>
              <a:ext uri="{FF2B5EF4-FFF2-40B4-BE49-F238E27FC236}">
                <a16:creationId xmlns:a16="http://schemas.microsoft.com/office/drawing/2014/main" id="{9EA68707-709A-4D44-8F14-B9F6AEA877AB}"/>
              </a:ext>
            </a:extLst>
          </p:cNvPr>
          <p:cNvCxnSpPr/>
          <p:nvPr/>
        </p:nvCxnSpPr>
        <p:spPr>
          <a:xfrm flipH="1">
            <a:off x="9680251" y="4842138"/>
            <a:ext cx="0" cy="13680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接箭头连接符 189">
            <a:extLst>
              <a:ext uri="{FF2B5EF4-FFF2-40B4-BE49-F238E27FC236}">
                <a16:creationId xmlns:a16="http://schemas.microsoft.com/office/drawing/2014/main" id="{042200CC-5937-46DF-8013-F135692544EB}"/>
              </a:ext>
            </a:extLst>
          </p:cNvPr>
          <p:cNvCxnSpPr/>
          <p:nvPr/>
        </p:nvCxnSpPr>
        <p:spPr>
          <a:xfrm flipH="1">
            <a:off x="11341384" y="4842139"/>
            <a:ext cx="0" cy="8032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59DD2BEA-43EF-42AF-A119-A489C76554F5}"/>
              </a:ext>
            </a:extLst>
          </p:cNvPr>
          <p:cNvCxnSpPr>
            <a:cxnSpLocks/>
          </p:cNvCxnSpPr>
          <p:nvPr/>
        </p:nvCxnSpPr>
        <p:spPr>
          <a:xfrm>
            <a:off x="3399160" y="3376489"/>
            <a:ext cx="836284" cy="17715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接箭头连接符 213">
            <a:extLst>
              <a:ext uri="{FF2B5EF4-FFF2-40B4-BE49-F238E27FC236}">
                <a16:creationId xmlns:a16="http://schemas.microsoft.com/office/drawing/2014/main" id="{3B94F113-E9EC-43D8-AFF3-B791AEFE238A}"/>
              </a:ext>
            </a:extLst>
          </p:cNvPr>
          <p:cNvCxnSpPr>
            <a:cxnSpLocks/>
          </p:cNvCxnSpPr>
          <p:nvPr/>
        </p:nvCxnSpPr>
        <p:spPr>
          <a:xfrm>
            <a:off x="7977104" y="3380369"/>
            <a:ext cx="892132" cy="9954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图片 118">
            <a:extLst>
              <a:ext uri="{FF2B5EF4-FFF2-40B4-BE49-F238E27FC236}">
                <a16:creationId xmlns:a16="http://schemas.microsoft.com/office/drawing/2014/main" id="{6451F24E-19EF-4C65-953E-936A329A0FA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44433" y="1543263"/>
            <a:ext cx="865908" cy="888168"/>
          </a:xfrm>
          <a:prstGeom prst="rect">
            <a:avLst/>
          </a:prstGeom>
        </p:spPr>
      </p:pic>
      <p:pic>
        <p:nvPicPr>
          <p:cNvPr id="216" name="图片 215">
            <a:extLst>
              <a:ext uri="{FF2B5EF4-FFF2-40B4-BE49-F238E27FC236}">
                <a16:creationId xmlns:a16="http://schemas.microsoft.com/office/drawing/2014/main" id="{ECC24B9E-F15B-4317-A98D-6274273F30F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1556" y="1543263"/>
            <a:ext cx="865908" cy="888168"/>
          </a:xfrm>
          <a:prstGeom prst="rect">
            <a:avLst/>
          </a:prstGeom>
        </p:spPr>
      </p:pic>
      <p:pic>
        <p:nvPicPr>
          <p:cNvPr id="217" name="图片 216">
            <a:extLst>
              <a:ext uri="{FF2B5EF4-FFF2-40B4-BE49-F238E27FC236}">
                <a16:creationId xmlns:a16="http://schemas.microsoft.com/office/drawing/2014/main" id="{1A964253-FBE0-4E09-A35E-7C6B9713BA6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52603" y="1543263"/>
            <a:ext cx="865908" cy="888168"/>
          </a:xfrm>
          <a:prstGeom prst="rect">
            <a:avLst/>
          </a:prstGeom>
        </p:spPr>
      </p:pic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7A0EFBBB-EFA1-4AAD-8913-D8B77249C70F}"/>
              </a:ext>
            </a:extLst>
          </p:cNvPr>
          <p:cNvCxnSpPr/>
          <p:nvPr/>
        </p:nvCxnSpPr>
        <p:spPr>
          <a:xfrm>
            <a:off x="6412988" y="1987347"/>
            <a:ext cx="609600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8" name="图片 217">
            <a:extLst>
              <a:ext uri="{FF2B5EF4-FFF2-40B4-BE49-F238E27FC236}">
                <a16:creationId xmlns:a16="http://schemas.microsoft.com/office/drawing/2014/main" id="{38F8EEC1-0339-4EA6-B523-4C0200BF4A5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55674" y="4465094"/>
            <a:ext cx="865908" cy="888168"/>
          </a:xfrm>
          <a:prstGeom prst="rect">
            <a:avLst/>
          </a:prstGeom>
        </p:spPr>
      </p:pic>
      <p:pic>
        <p:nvPicPr>
          <p:cNvPr id="219" name="图片 218">
            <a:extLst>
              <a:ext uri="{FF2B5EF4-FFF2-40B4-BE49-F238E27FC236}">
                <a16:creationId xmlns:a16="http://schemas.microsoft.com/office/drawing/2014/main" id="{9B72D25F-66EB-4419-8DD2-426F17D3AD8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82797" y="4465094"/>
            <a:ext cx="865908" cy="888168"/>
          </a:xfrm>
          <a:prstGeom prst="rect">
            <a:avLst/>
          </a:prstGeom>
        </p:spPr>
      </p:pic>
      <p:pic>
        <p:nvPicPr>
          <p:cNvPr id="220" name="图片 219">
            <a:extLst>
              <a:ext uri="{FF2B5EF4-FFF2-40B4-BE49-F238E27FC236}">
                <a16:creationId xmlns:a16="http://schemas.microsoft.com/office/drawing/2014/main" id="{A139CADE-CFCB-48F2-8094-39AD325960A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63844" y="4465094"/>
            <a:ext cx="865908" cy="888168"/>
          </a:xfrm>
          <a:prstGeom prst="rect">
            <a:avLst/>
          </a:prstGeom>
        </p:spPr>
      </p:pic>
      <p:cxnSp>
        <p:nvCxnSpPr>
          <p:cNvPr id="221" name="直接连接符 220">
            <a:extLst>
              <a:ext uri="{FF2B5EF4-FFF2-40B4-BE49-F238E27FC236}">
                <a16:creationId xmlns:a16="http://schemas.microsoft.com/office/drawing/2014/main" id="{D4A82804-EE2C-4B42-A016-24D1218D3097}"/>
              </a:ext>
            </a:extLst>
          </p:cNvPr>
          <p:cNvCxnSpPr/>
          <p:nvPr/>
        </p:nvCxnSpPr>
        <p:spPr>
          <a:xfrm>
            <a:off x="6424229" y="4909178"/>
            <a:ext cx="609600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>
            <a:extLst>
              <a:ext uri="{FF2B5EF4-FFF2-40B4-BE49-F238E27FC236}">
                <a16:creationId xmlns:a16="http://schemas.microsoft.com/office/drawing/2014/main" id="{5CA5ED3E-60EE-4E88-8151-CBE90F3A7ABC}"/>
              </a:ext>
            </a:extLst>
          </p:cNvPr>
          <p:cNvCxnSpPr>
            <a:cxnSpLocks/>
          </p:cNvCxnSpPr>
          <p:nvPr/>
        </p:nvCxnSpPr>
        <p:spPr>
          <a:xfrm flipH="1">
            <a:off x="4658474" y="2388638"/>
            <a:ext cx="0" cy="4320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直接箭头连接符 221">
            <a:extLst>
              <a:ext uri="{FF2B5EF4-FFF2-40B4-BE49-F238E27FC236}">
                <a16:creationId xmlns:a16="http://schemas.microsoft.com/office/drawing/2014/main" id="{ED05C3FE-91E3-44C4-A7FA-3DF7D28B84F7}"/>
              </a:ext>
            </a:extLst>
          </p:cNvPr>
          <p:cNvCxnSpPr>
            <a:cxnSpLocks/>
          </p:cNvCxnSpPr>
          <p:nvPr/>
        </p:nvCxnSpPr>
        <p:spPr>
          <a:xfrm flipH="1">
            <a:off x="5776074" y="2388638"/>
            <a:ext cx="0" cy="4320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直接箭头连接符 222">
            <a:extLst>
              <a:ext uri="{FF2B5EF4-FFF2-40B4-BE49-F238E27FC236}">
                <a16:creationId xmlns:a16="http://schemas.microsoft.com/office/drawing/2014/main" id="{23A36E3C-0590-4FA7-B181-6AA30F3B341A}"/>
              </a:ext>
            </a:extLst>
          </p:cNvPr>
          <p:cNvCxnSpPr>
            <a:cxnSpLocks/>
          </p:cNvCxnSpPr>
          <p:nvPr/>
        </p:nvCxnSpPr>
        <p:spPr>
          <a:xfrm flipH="1">
            <a:off x="7592174" y="2388638"/>
            <a:ext cx="0" cy="4320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直接箭头连接符 223">
            <a:extLst>
              <a:ext uri="{FF2B5EF4-FFF2-40B4-BE49-F238E27FC236}">
                <a16:creationId xmlns:a16="http://schemas.microsoft.com/office/drawing/2014/main" id="{88891E08-F19C-412A-88A0-8A9271276A61}"/>
              </a:ext>
            </a:extLst>
          </p:cNvPr>
          <p:cNvCxnSpPr>
            <a:cxnSpLocks/>
          </p:cNvCxnSpPr>
          <p:nvPr/>
        </p:nvCxnSpPr>
        <p:spPr>
          <a:xfrm flipH="1">
            <a:off x="4683874" y="3988838"/>
            <a:ext cx="0" cy="4320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直接箭头连接符 224">
            <a:extLst>
              <a:ext uri="{FF2B5EF4-FFF2-40B4-BE49-F238E27FC236}">
                <a16:creationId xmlns:a16="http://schemas.microsoft.com/office/drawing/2014/main" id="{8C4E96FE-A957-4C3C-B747-C92CE3AC5149}"/>
              </a:ext>
            </a:extLst>
          </p:cNvPr>
          <p:cNvCxnSpPr>
            <a:cxnSpLocks/>
          </p:cNvCxnSpPr>
          <p:nvPr/>
        </p:nvCxnSpPr>
        <p:spPr>
          <a:xfrm flipH="1">
            <a:off x="5801474" y="3988838"/>
            <a:ext cx="0" cy="4320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直接箭头连接符 225">
            <a:extLst>
              <a:ext uri="{FF2B5EF4-FFF2-40B4-BE49-F238E27FC236}">
                <a16:creationId xmlns:a16="http://schemas.microsoft.com/office/drawing/2014/main" id="{3662C55B-F4BC-418D-928D-7DDD0D997704}"/>
              </a:ext>
            </a:extLst>
          </p:cNvPr>
          <p:cNvCxnSpPr>
            <a:cxnSpLocks/>
          </p:cNvCxnSpPr>
          <p:nvPr/>
        </p:nvCxnSpPr>
        <p:spPr>
          <a:xfrm flipH="1">
            <a:off x="7617574" y="3988838"/>
            <a:ext cx="0" cy="43200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矩形 141">
            <a:extLst>
              <a:ext uri="{FF2B5EF4-FFF2-40B4-BE49-F238E27FC236}">
                <a16:creationId xmlns:a16="http://schemas.microsoft.com/office/drawing/2014/main" id="{50E872E4-338B-415C-B3D9-16253FC3B411}"/>
              </a:ext>
            </a:extLst>
          </p:cNvPr>
          <p:cNvSpPr/>
          <p:nvPr/>
        </p:nvSpPr>
        <p:spPr>
          <a:xfrm>
            <a:off x="8525905" y="5375535"/>
            <a:ext cx="1101441" cy="803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sensors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3D96FD22-4636-4A39-8568-52801F42A37B}"/>
              </a:ext>
            </a:extLst>
          </p:cNvPr>
          <p:cNvSpPr/>
          <p:nvPr/>
        </p:nvSpPr>
        <p:spPr>
          <a:xfrm>
            <a:off x="9114128" y="5904654"/>
            <a:ext cx="1229765" cy="803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actuators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CDEBC196-D3A5-464C-94CB-56CB4E9A7935}"/>
              </a:ext>
            </a:extLst>
          </p:cNvPr>
          <p:cNvSpPr/>
          <p:nvPr/>
        </p:nvSpPr>
        <p:spPr>
          <a:xfrm>
            <a:off x="10061459" y="5375535"/>
            <a:ext cx="2272855" cy="8032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communicators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092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900089A-D4ED-4ECD-9E55-3789D6120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872" y="293447"/>
            <a:ext cx="9724661" cy="502215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云化</a:t>
            </a:r>
            <a:endParaRPr lang="zh-CN" altLang="en-US" sz="2400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942AAF9-B3D5-4E58-9FDD-015E0FBF6DB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27872" y="1098444"/>
            <a:ext cx="10914798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生态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每个节点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运行精简、容错、实时性增强后的</a:t>
            </a:r>
            <a:r>
              <a:rPr lang="en-US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大量可复用的软件库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K8S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多种执行环境</a:t>
            </a:r>
            <a:endPara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硬件加速</a:t>
            </a:r>
            <a:endParaRPr lang="zh-CN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</a:t>
            </a:r>
            <a:r>
              <a:rPr lang="zh-CN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重构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大量可复用的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0BA004A-6F6D-4DE6-B220-F54836CE4ABB}"/>
              </a:ext>
            </a:extLst>
          </p:cNvPr>
          <p:cNvSpPr/>
          <p:nvPr/>
        </p:nvSpPr>
        <p:spPr>
          <a:xfrm>
            <a:off x="5682344" y="3224364"/>
            <a:ext cx="1608666" cy="13927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fontAlgn="t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RP1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30379E6-8D57-4225-A73E-D9D1E732B69D}"/>
              </a:ext>
            </a:extLst>
          </p:cNvPr>
          <p:cNvSpPr/>
          <p:nvPr/>
        </p:nvSpPr>
        <p:spPr>
          <a:xfrm>
            <a:off x="5796644" y="3546364"/>
            <a:ext cx="1380066" cy="9358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RM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E704C8B-F37A-4A86-AA93-DF843051B897}"/>
              </a:ext>
            </a:extLst>
          </p:cNvPr>
          <p:cNvSpPr/>
          <p:nvPr/>
        </p:nvSpPr>
        <p:spPr>
          <a:xfrm>
            <a:off x="9169553" y="3224364"/>
            <a:ext cx="1980140" cy="13927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fontAlgn="t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RP2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AB7D40F-9DFD-44FC-92DE-A566E208C6E3}"/>
              </a:ext>
            </a:extLst>
          </p:cNvPr>
          <p:cNvSpPr/>
          <p:nvPr/>
        </p:nvSpPr>
        <p:spPr>
          <a:xfrm>
            <a:off x="9283852" y="3546364"/>
            <a:ext cx="1737361" cy="9358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RM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6FA8D7-50CB-4FE2-A233-70796FF45855}"/>
              </a:ext>
            </a:extLst>
          </p:cNvPr>
          <p:cNvSpPr/>
          <p:nvPr/>
        </p:nvSpPr>
        <p:spPr>
          <a:xfrm>
            <a:off x="9297765" y="1444016"/>
            <a:ext cx="1987965" cy="10908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RM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6EFAC73-885A-4FF9-940D-E4CB18E949ED}"/>
              </a:ext>
            </a:extLst>
          </p:cNvPr>
          <p:cNvSpPr/>
          <p:nvPr/>
        </p:nvSpPr>
        <p:spPr>
          <a:xfrm>
            <a:off x="9161728" y="1511484"/>
            <a:ext cx="1987965" cy="10908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RM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BB27022-C74C-47E4-A3F9-D21144A05000}"/>
              </a:ext>
            </a:extLst>
          </p:cNvPr>
          <p:cNvSpPr/>
          <p:nvPr/>
        </p:nvSpPr>
        <p:spPr>
          <a:xfrm>
            <a:off x="9056953" y="1598136"/>
            <a:ext cx="1987965" cy="109084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Reconfigurable Module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37C862A0-D938-4390-83C2-7735FBE48DA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539344" y="3920747"/>
            <a:ext cx="1143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A0F41B8-9295-48A0-8A7B-0994DCF3DC01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7291010" y="3920747"/>
            <a:ext cx="18785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3DAE9E54-E4CB-4661-8250-D535DACD1CA4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11149693" y="3920747"/>
            <a:ext cx="7334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箭头: 右 24">
            <a:extLst>
              <a:ext uri="{FF2B5EF4-FFF2-40B4-BE49-F238E27FC236}">
                <a16:creationId xmlns:a16="http://schemas.microsoft.com/office/drawing/2014/main" id="{E94BFD7F-7F8B-46B8-BBF4-32328B82672E}"/>
              </a:ext>
            </a:extLst>
          </p:cNvPr>
          <p:cNvSpPr/>
          <p:nvPr/>
        </p:nvSpPr>
        <p:spPr>
          <a:xfrm rot="5400000">
            <a:off x="9680361" y="2810678"/>
            <a:ext cx="388138" cy="29199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E91F7B3-AD70-4732-B747-34A8874D0BA5}"/>
              </a:ext>
            </a:extLst>
          </p:cNvPr>
          <p:cNvSpPr txBox="1"/>
          <p:nvPr/>
        </p:nvSpPr>
        <p:spPr>
          <a:xfrm>
            <a:off x="10109707" y="2759043"/>
            <a:ext cx="1920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RM Repository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9FE5A5E-9FFA-408B-B70B-6EEC71060100}"/>
              </a:ext>
            </a:extLst>
          </p:cNvPr>
          <p:cNvSpPr txBox="1"/>
          <p:nvPr/>
        </p:nvSpPr>
        <p:spPr>
          <a:xfrm>
            <a:off x="5689810" y="2750866"/>
            <a:ext cx="3146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Reconfigurable Partitions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819E1EB-AF7A-43D7-BA6E-2B2FD588A695}"/>
              </a:ext>
            </a:extLst>
          </p:cNvPr>
          <p:cNvSpPr txBox="1"/>
          <p:nvPr/>
        </p:nvSpPr>
        <p:spPr>
          <a:xfrm>
            <a:off x="7214508" y="4182903"/>
            <a:ext cx="2067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Process Pipeline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93932" y="5364282"/>
            <a:ext cx="113969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Self-hosted:SSH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/RDP/Web 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Server;gcc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make;glibc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OpenCV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…;C/C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++/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Java/Python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0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In-System-Programming;In-System-Developing;In-System-Debugging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156000" y="5236029"/>
            <a:ext cx="11880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28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20561D-0F34-4410-83D6-EB733B29C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以太网化</a:t>
            </a:r>
            <a:r>
              <a:rPr lang="en-US" altLang="zh-CN" sz="2400" dirty="0" smtClean="0"/>
              <a:t>/IP</a:t>
            </a:r>
            <a:r>
              <a:rPr lang="zh-CN" altLang="en-US" sz="2400" dirty="0" smtClean="0"/>
              <a:t>化</a:t>
            </a:r>
            <a:endParaRPr lang="zh-CN" altLang="en-US" sz="2400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5AA4FA1-2809-453A-82CC-9EE479D0B8C6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109271" y="1692061"/>
            <a:ext cx="5181600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X 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 Ethernet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IPMI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CAN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JTAG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GPIO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Power on Ethernet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利用差分对上的共模信号提供工作电压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单节点支持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25W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功耗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78DEC83-EE7B-447F-9874-ABB1EEB0063D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290871" y="1692061"/>
            <a:ext cx="5181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IEEE. 1588 PTP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精准时间协议</a:t>
            </a:r>
            <a:endPara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1us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精度</a:t>
            </a:r>
            <a:endPara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GigE 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Vision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控制协议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GVCP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GVSP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TSN——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时间敏感网络</a:t>
            </a:r>
            <a:endParaRPr lang="en-US" altLang="zh-CN" sz="1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729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4B4842-D2D3-4DBE-9F73-BB98A6BD3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支撑</a:t>
            </a:r>
            <a:r>
              <a:rPr lang="zh-CN" altLang="en-US" sz="2400" dirty="0" smtClean="0"/>
              <a:t>智能控制类应用</a:t>
            </a:r>
            <a:endParaRPr lang="zh-CN" altLang="en-US" sz="2400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0912D0B-A816-4D7D-A003-12A77D7B63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006" y="1089085"/>
            <a:ext cx="5113223" cy="273979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006" y="4094717"/>
            <a:ext cx="5113223" cy="269878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70" y="1089085"/>
            <a:ext cx="4742223" cy="570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7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C4C569-712C-49B4-9134-43545CAD8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支撑</a:t>
            </a:r>
            <a:r>
              <a:rPr lang="zh-CN" altLang="en-US" dirty="0" smtClean="0"/>
              <a:t>智能成像类应用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666318C-9B9B-4AA8-BDA6-1AE9C2076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1363" y="1972320"/>
            <a:ext cx="3802666" cy="338347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503" y="1875247"/>
            <a:ext cx="4322439" cy="3907875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3917784" y="1972320"/>
            <a:ext cx="864000" cy="864000"/>
          </a:xfrm>
          <a:prstGeom prst="ellipse">
            <a:avLst/>
          </a:prstGeom>
          <a:solidFill>
            <a:srgbClr val="C00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全景红外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49" y="1382755"/>
            <a:ext cx="3669643" cy="4892857"/>
          </a:xfrm>
          <a:prstGeom prst="rect">
            <a:avLst/>
          </a:prstGeom>
        </p:spPr>
      </p:pic>
      <p:cxnSp>
        <p:nvCxnSpPr>
          <p:cNvPr id="4" name="曲线连接符 3"/>
          <p:cNvCxnSpPr>
            <a:endCxn id="10" idx="0"/>
          </p:cNvCxnSpPr>
          <p:nvPr/>
        </p:nvCxnSpPr>
        <p:spPr>
          <a:xfrm rot="10800000">
            <a:off x="1928471" y="1382756"/>
            <a:ext cx="2393158" cy="589565"/>
          </a:xfrm>
          <a:prstGeom prst="curvedConnector4">
            <a:avLst>
              <a:gd name="adj1" fmla="val 11665"/>
              <a:gd name="adj2" fmla="val 1387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3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智能成像系统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826544" y="1361047"/>
            <a:ext cx="4505184" cy="4607587"/>
            <a:chOff x="594996" y="1823510"/>
            <a:chExt cx="4505184" cy="4607587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8225AF8-A7B9-44F4-89BB-B3C8C514F72C}"/>
                </a:ext>
              </a:extLst>
            </p:cNvPr>
            <p:cNvSpPr/>
            <p:nvPr/>
          </p:nvSpPr>
          <p:spPr>
            <a:xfrm>
              <a:off x="594996" y="1823510"/>
              <a:ext cx="4492484" cy="5022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机器视觉（图像理解、目标识别</a:t>
              </a:r>
              <a:r>
                <a:rPr lang="en-US" altLang="zh-CN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r>
                <a:rPr lang="zh-CN" altLang="en-US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5EEB408-A0DB-4192-A33B-EFBEE627CD89}"/>
                </a:ext>
              </a:extLst>
            </p:cNvPr>
            <p:cNvSpPr/>
            <p:nvPr/>
          </p:nvSpPr>
          <p:spPr>
            <a:xfrm>
              <a:off x="594996" y="2649507"/>
              <a:ext cx="4492484" cy="5022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计算成像（图像重建、图像还原</a:t>
              </a:r>
              <a:r>
                <a:rPr lang="en-US" altLang="zh-CN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r>
                <a:rPr lang="zh-CN" altLang="en-US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B2260A5-5A85-4795-AE03-165A0B957C2F}"/>
                </a:ext>
              </a:extLst>
            </p:cNvPr>
            <p:cNvSpPr/>
            <p:nvPr/>
          </p:nvSpPr>
          <p:spPr>
            <a:xfrm>
              <a:off x="594996" y="3475504"/>
              <a:ext cx="4492484" cy="5022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自动控制（工作模式、工作参数</a:t>
              </a:r>
              <a:r>
                <a:rPr lang="en-US" altLang="zh-CN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r>
                <a:rPr lang="zh-CN" altLang="en-US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46BE7BC-FEA4-400C-B4CA-5AAC896D739E}"/>
                </a:ext>
              </a:extLst>
            </p:cNvPr>
            <p:cNvSpPr/>
            <p:nvPr/>
          </p:nvSpPr>
          <p:spPr>
            <a:xfrm>
              <a:off x="594996" y="5195353"/>
              <a:ext cx="4492484" cy="5022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探测器</a:t>
              </a:r>
              <a:r>
                <a:rPr lang="zh-CN" altLang="en-US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阵列</a:t>
              </a:r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BA8F331-2544-40D1-87AD-79A5A44F6711}"/>
                </a:ext>
              </a:extLst>
            </p:cNvPr>
            <p:cNvSpPr/>
            <p:nvPr/>
          </p:nvSpPr>
          <p:spPr>
            <a:xfrm>
              <a:off x="594996" y="5928882"/>
              <a:ext cx="4492484" cy="5022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光学</a:t>
              </a:r>
              <a:r>
                <a:rPr lang="zh-CN" altLang="en-US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前端</a:t>
              </a:r>
              <a:r>
                <a:rPr lang="zh-CN" altLang="en-US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阵列</a:t>
              </a:r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...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连接符: 肘形 11">
              <a:extLst>
                <a:ext uri="{FF2B5EF4-FFF2-40B4-BE49-F238E27FC236}">
                  <a16:creationId xmlns:a16="http://schemas.microsoft.com/office/drawing/2014/main" id="{18799EFB-6920-4881-9FCD-B35AC1D52133}"/>
                </a:ext>
              </a:extLst>
            </p:cNvPr>
            <p:cNvCxnSpPr>
              <a:cxnSpLocks/>
              <a:stCxn id="8" idx="3"/>
              <a:endCxn id="6" idx="3"/>
            </p:cNvCxnSpPr>
            <p:nvPr/>
          </p:nvCxnSpPr>
          <p:spPr>
            <a:xfrm flipV="1">
              <a:off x="5087480" y="3726612"/>
              <a:ext cx="12700" cy="2453378"/>
            </a:xfrm>
            <a:prstGeom prst="bentConnector3">
              <a:avLst>
                <a:gd name="adj1" fmla="val 3175276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连接符: 肘形 12">
              <a:extLst>
                <a:ext uri="{FF2B5EF4-FFF2-40B4-BE49-F238E27FC236}">
                  <a16:creationId xmlns:a16="http://schemas.microsoft.com/office/drawing/2014/main" id="{32AE82B8-6392-4C53-8DBA-24D0CE35EC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87480" y="3849900"/>
              <a:ext cx="12700" cy="1620000"/>
            </a:xfrm>
            <a:prstGeom prst="bentConnector3">
              <a:avLst>
                <a:gd name="adj1" fmla="val 180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连接符: 肘形 13">
              <a:extLst>
                <a:ext uri="{FF2B5EF4-FFF2-40B4-BE49-F238E27FC236}">
                  <a16:creationId xmlns:a16="http://schemas.microsoft.com/office/drawing/2014/main" id="{F136E830-3788-4711-A85B-9F0AAF850D76}"/>
                </a:ext>
              </a:extLst>
            </p:cNvPr>
            <p:cNvCxnSpPr/>
            <p:nvPr/>
          </p:nvCxnSpPr>
          <p:spPr>
            <a:xfrm flipV="1">
              <a:off x="5087480" y="2959110"/>
              <a:ext cx="12700" cy="648000"/>
            </a:xfrm>
            <a:prstGeom prst="bentConnector3">
              <a:avLst>
                <a:gd name="adj1" fmla="val 180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连接符: 肘形 14">
              <a:extLst>
                <a:ext uri="{FF2B5EF4-FFF2-40B4-BE49-F238E27FC236}">
                  <a16:creationId xmlns:a16="http://schemas.microsoft.com/office/drawing/2014/main" id="{BEFD5224-7931-4DFB-9029-955047D62322}"/>
                </a:ext>
              </a:extLst>
            </p:cNvPr>
            <p:cNvCxnSpPr/>
            <p:nvPr/>
          </p:nvCxnSpPr>
          <p:spPr>
            <a:xfrm flipV="1">
              <a:off x="5087480" y="2074618"/>
              <a:ext cx="12700" cy="648000"/>
            </a:xfrm>
            <a:prstGeom prst="bentConnector3">
              <a:avLst>
                <a:gd name="adj1" fmla="val 180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连接符: 肘形 15">
              <a:extLst>
                <a:ext uri="{FF2B5EF4-FFF2-40B4-BE49-F238E27FC236}">
                  <a16:creationId xmlns:a16="http://schemas.microsoft.com/office/drawing/2014/main" id="{5AF57B54-8911-4D83-A22B-63A810FEBE8A}"/>
                </a:ext>
              </a:extLst>
            </p:cNvPr>
            <p:cNvCxnSpPr/>
            <p:nvPr/>
          </p:nvCxnSpPr>
          <p:spPr>
            <a:xfrm rot="10800000" flipV="1">
              <a:off x="594996" y="2074618"/>
              <a:ext cx="12700" cy="648000"/>
            </a:xfrm>
            <a:prstGeom prst="bentConnector3">
              <a:avLst>
                <a:gd name="adj1" fmla="val 180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连接符: 肘形 16">
              <a:extLst>
                <a:ext uri="{FF2B5EF4-FFF2-40B4-BE49-F238E27FC236}">
                  <a16:creationId xmlns:a16="http://schemas.microsoft.com/office/drawing/2014/main" id="{ED3F46FB-8826-4EFB-BBC2-AC228407B34B}"/>
                </a:ext>
              </a:extLst>
            </p:cNvPr>
            <p:cNvCxnSpPr/>
            <p:nvPr/>
          </p:nvCxnSpPr>
          <p:spPr>
            <a:xfrm rot="10800000" flipV="1">
              <a:off x="594996" y="2959110"/>
              <a:ext cx="12700" cy="648000"/>
            </a:xfrm>
            <a:prstGeom prst="bentConnector3">
              <a:avLst>
                <a:gd name="adj1" fmla="val 180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连接符: 肘形 17">
              <a:extLst>
                <a:ext uri="{FF2B5EF4-FFF2-40B4-BE49-F238E27FC236}">
                  <a16:creationId xmlns:a16="http://schemas.microsoft.com/office/drawing/2014/main" id="{9291CB9A-B72B-4810-8E5A-4E054DDBF4A4}"/>
                </a:ext>
              </a:extLst>
            </p:cNvPr>
            <p:cNvCxnSpPr>
              <a:cxnSpLocks/>
              <a:stCxn id="6" idx="1"/>
              <a:endCxn id="7" idx="1"/>
            </p:cNvCxnSpPr>
            <p:nvPr/>
          </p:nvCxnSpPr>
          <p:spPr>
            <a:xfrm rot="10800000" flipV="1">
              <a:off x="594996" y="3862459"/>
              <a:ext cx="12700" cy="1584000"/>
            </a:xfrm>
            <a:prstGeom prst="bentConnector3">
              <a:avLst>
                <a:gd name="adj1" fmla="val 1800000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连接符: 肘形 18">
              <a:extLst>
                <a:ext uri="{FF2B5EF4-FFF2-40B4-BE49-F238E27FC236}">
                  <a16:creationId xmlns:a16="http://schemas.microsoft.com/office/drawing/2014/main" id="{D0790C57-2F68-4955-AE22-7F45DDCCC4B0}"/>
                </a:ext>
              </a:extLst>
            </p:cNvPr>
            <p:cNvCxnSpPr>
              <a:cxnSpLocks/>
              <a:stCxn id="6" idx="1"/>
              <a:endCxn id="8" idx="1"/>
            </p:cNvCxnSpPr>
            <p:nvPr/>
          </p:nvCxnSpPr>
          <p:spPr>
            <a:xfrm rot="10800000" flipV="1">
              <a:off x="594996" y="3726612"/>
              <a:ext cx="12700" cy="2453378"/>
            </a:xfrm>
            <a:prstGeom prst="bentConnector3">
              <a:avLst>
                <a:gd name="adj1" fmla="val 2851685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DB1A919-BEE1-4988-B6F4-8A3A9602AE8C}"/>
                </a:ext>
              </a:extLst>
            </p:cNvPr>
            <p:cNvSpPr/>
            <p:nvPr/>
          </p:nvSpPr>
          <p:spPr>
            <a:xfrm>
              <a:off x="607696" y="4369356"/>
              <a:ext cx="4492484" cy="5022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电机阵列</a:t>
              </a:r>
              <a:r>
                <a:rPr lang="en-US" altLang="zh-CN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355AEE49-7314-4F7D-97D6-2088A30B0FC2}"/>
                </a:ext>
              </a:extLst>
            </p:cNvPr>
            <p:cNvCxnSpPr/>
            <p:nvPr/>
          </p:nvCxnSpPr>
          <p:spPr>
            <a:xfrm flipV="1">
              <a:off x="1928707" y="3977719"/>
              <a:ext cx="0" cy="39163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A1857A13-445B-490D-A0FA-9AB956DBA74F}"/>
                </a:ext>
              </a:extLst>
            </p:cNvPr>
            <p:cNvCxnSpPr/>
            <p:nvPr/>
          </p:nvCxnSpPr>
          <p:spPr>
            <a:xfrm>
              <a:off x="3575407" y="3977719"/>
              <a:ext cx="0" cy="39163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220" y="1068846"/>
            <a:ext cx="5273675" cy="190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220" y="3217108"/>
            <a:ext cx="5276850" cy="353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117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支撑</a:t>
            </a:r>
            <a:r>
              <a:rPr lang="zh-CN" altLang="en-US" dirty="0" smtClean="0"/>
              <a:t>智能通信类应用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40116" y="1049436"/>
            <a:ext cx="114250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GNSS1</a:t>
            </a: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、</a:t>
            </a:r>
            <a:r>
              <a:rPr lang="en-US" altLang="zh-CN" b="1" dirty="0" smtClean="0">
                <a:solidFill>
                  <a:prstClr val="black"/>
                </a:solidFill>
                <a:latin typeface="微软雅黑 Light"/>
                <a:ea typeface="微软雅黑 Light"/>
              </a:rPr>
              <a:t>GNSS2</a:t>
            </a:r>
            <a:r>
              <a:rPr lang="zh-CN" altLang="en-US" b="1" dirty="0" smtClean="0">
                <a:solidFill>
                  <a:prstClr val="black"/>
                </a:solidFill>
                <a:latin typeface="微软雅黑 Light"/>
                <a:ea typeface="微软雅黑 Light"/>
              </a:rPr>
              <a:t>、</a:t>
            </a: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GNSS</a:t>
            </a: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海反、</a:t>
            </a: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GNSS</a:t>
            </a: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掩星、</a:t>
            </a: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RDSS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S-</a:t>
            </a: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上行</a:t>
            </a:r>
            <a:r>
              <a:rPr lang="en-US" altLang="zh-CN" b="1" dirty="0" err="1" smtClean="0">
                <a:solidFill>
                  <a:prstClr val="black"/>
                </a:solidFill>
                <a:latin typeface="微软雅黑 Light"/>
                <a:ea typeface="微软雅黑 Light"/>
              </a:rPr>
              <a:t>nn</a:t>
            </a: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Mbps</a:t>
            </a: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、下行</a:t>
            </a:r>
            <a:r>
              <a:rPr lang="en-US" altLang="zh-CN" b="1" noProof="0" dirty="0" err="1" smtClean="0">
                <a:solidFill>
                  <a:prstClr val="black"/>
                </a:solidFill>
                <a:latin typeface="微软雅黑 Light"/>
                <a:ea typeface="微软雅黑 Light"/>
              </a:rPr>
              <a:t>nn</a:t>
            </a:r>
            <a:r>
              <a:rPr kumimoji="0" lang="en-US" altLang="zh-CN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Mbps</a:t>
            </a: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；</a:t>
            </a: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X-</a:t>
            </a: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上行</a:t>
            </a:r>
            <a:r>
              <a:rPr lang="en-US" altLang="zh-CN" b="1" dirty="0" err="1" smtClean="0">
                <a:solidFill>
                  <a:prstClr val="black"/>
                </a:solidFill>
                <a:latin typeface="微软雅黑 Light"/>
                <a:ea typeface="微软雅黑 Light"/>
              </a:rPr>
              <a:t>nn</a:t>
            </a: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Mbps</a:t>
            </a: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、下行</a:t>
            </a:r>
            <a:r>
              <a:rPr lang="en-US" altLang="zh-CN" b="1" dirty="0" err="1" smtClean="0">
                <a:solidFill>
                  <a:prstClr val="black"/>
                </a:solidFill>
                <a:latin typeface="微软雅黑 Light"/>
                <a:ea typeface="微软雅黑 Light"/>
              </a:rPr>
              <a:t>nn</a:t>
            </a: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Mbps</a:t>
            </a:r>
          </a:p>
          <a:p>
            <a:pPr marL="342900" lvl="0" indent="-342900">
              <a:lnSpc>
                <a:spcPct val="150000"/>
              </a:lnSpc>
              <a:buFont typeface="+mj-ea"/>
              <a:buAutoNum type="circleNumDbPlain"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Ku-</a:t>
            </a: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上行</a:t>
            </a:r>
            <a:r>
              <a:rPr lang="en-US" altLang="zh-CN" b="1" dirty="0" err="1" smtClean="0">
                <a:solidFill>
                  <a:prstClr val="black"/>
                </a:solidFill>
                <a:latin typeface="微软雅黑 Light"/>
                <a:ea typeface="微软雅黑 Light"/>
              </a:rPr>
              <a:t>nn</a:t>
            </a: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Mbps</a:t>
            </a: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、下行</a:t>
            </a:r>
            <a:r>
              <a:rPr lang="en-US" altLang="zh-CN" b="1" dirty="0" err="1" smtClean="0">
                <a:solidFill>
                  <a:prstClr val="black"/>
                </a:solidFill>
                <a:latin typeface="微软雅黑 Light"/>
                <a:ea typeface="微软雅黑 Light"/>
              </a:rPr>
              <a:t>nn</a:t>
            </a:r>
            <a:r>
              <a:rPr lang="en-US" altLang="zh-CN" b="1" dirty="0" err="1">
                <a:solidFill>
                  <a:prstClr val="black"/>
                </a:solidFill>
              </a:rPr>
              <a:t>Mbps</a:t>
            </a: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（天智卫星</a:t>
            </a: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——</a:t>
            </a: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高轨卫星</a:t>
            </a: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——</a:t>
            </a: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地面为下行）</a:t>
            </a:r>
            <a:endParaRPr kumimoji="0" lang="en-US" altLang="zh-CN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rPr>
              <a:t>RFID</a:t>
            </a:r>
            <a:r>
              <a:rPr lang="zh-CN" altLang="en-US" b="1" dirty="0" smtClean="0">
                <a:solidFill>
                  <a:prstClr val="black"/>
                </a:solidFill>
                <a:latin typeface="微软雅黑 Light"/>
                <a:ea typeface="微软雅黑 Light"/>
              </a:rPr>
              <a:t>（</a:t>
            </a:r>
            <a:r>
              <a:rPr lang="en-US" altLang="zh-CN" b="1" dirty="0" smtClean="0">
                <a:solidFill>
                  <a:prstClr val="black"/>
                </a:solidFill>
                <a:latin typeface="微软雅黑 Light"/>
                <a:ea typeface="微软雅黑 Light"/>
              </a:rPr>
              <a:t>+</a:t>
            </a:r>
            <a:r>
              <a:rPr lang="zh-CN" altLang="en-US" b="1" dirty="0" smtClean="0">
                <a:solidFill>
                  <a:prstClr val="black"/>
                </a:solidFill>
                <a:latin typeface="微软雅黑 Light"/>
                <a:ea typeface="微软雅黑 Light"/>
              </a:rPr>
              <a:t>无源温度传感器）</a:t>
            </a:r>
            <a:endParaRPr kumimoji="0" lang="zh-CN" altLang="en-US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1" y="3364266"/>
            <a:ext cx="11973778" cy="284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10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E816ED85-0044-4386-9DE2-E589E496D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5854" y="211465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 bwMode="black">
          <a:xfrm>
            <a:off x="183667" y="282197"/>
            <a:ext cx="11594958" cy="690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>
              <a:lnSpc>
                <a:spcPct val="90000"/>
              </a:lnSpc>
              <a:defRPr sz="2800" b="1">
                <a:latin typeface="+mj-lt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400" dirty="0" smtClean="0">
                <a:solidFill>
                  <a:prstClr val="black"/>
                </a:solidFill>
              </a:rPr>
              <a:t>面向天地一体化网络的开放的“</a:t>
            </a:r>
            <a:r>
              <a:rPr lang="zh-CN" altLang="en-US" sz="2400" dirty="0">
                <a:solidFill>
                  <a:prstClr val="black"/>
                </a:solidFill>
              </a:rPr>
              <a:t>天智协议栈</a:t>
            </a:r>
            <a:r>
              <a:rPr lang="zh-CN" altLang="en-US" sz="2400" dirty="0" smtClean="0">
                <a:solidFill>
                  <a:prstClr val="black"/>
                </a:solidFill>
              </a:rPr>
              <a:t>”</a:t>
            </a:r>
            <a:endParaRPr lang="zh-CN" altLang="en-US" sz="2400" dirty="0">
              <a:solidFill>
                <a:prstClr val="black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 bwMode="auto">
          <a:xfrm>
            <a:off x="704789" y="2298700"/>
            <a:ext cx="401096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直接连接符 9"/>
          <p:cNvCxnSpPr/>
          <p:nvPr/>
        </p:nvCxnSpPr>
        <p:spPr bwMode="auto">
          <a:xfrm>
            <a:off x="704789" y="3183041"/>
            <a:ext cx="401096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直接连接符 10"/>
          <p:cNvCxnSpPr/>
          <p:nvPr/>
        </p:nvCxnSpPr>
        <p:spPr bwMode="auto">
          <a:xfrm>
            <a:off x="704789" y="5265841"/>
            <a:ext cx="401096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直接连接符 11"/>
          <p:cNvCxnSpPr/>
          <p:nvPr/>
        </p:nvCxnSpPr>
        <p:spPr bwMode="auto">
          <a:xfrm>
            <a:off x="704789" y="6689978"/>
            <a:ext cx="401096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直接连接符 12"/>
          <p:cNvCxnSpPr/>
          <p:nvPr/>
        </p:nvCxnSpPr>
        <p:spPr bwMode="auto">
          <a:xfrm>
            <a:off x="704789" y="5938378"/>
            <a:ext cx="401096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矩形 14"/>
          <p:cNvSpPr/>
          <p:nvPr/>
        </p:nvSpPr>
        <p:spPr>
          <a:xfrm>
            <a:off x="1470710" y="1309000"/>
            <a:ext cx="1499122" cy="64654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应用层</a:t>
            </a:r>
          </a:p>
        </p:txBody>
      </p:sp>
      <p:sp>
        <p:nvSpPr>
          <p:cNvPr id="16" name="矩形 15"/>
          <p:cNvSpPr/>
          <p:nvPr/>
        </p:nvSpPr>
        <p:spPr>
          <a:xfrm>
            <a:off x="1464411" y="2343571"/>
            <a:ext cx="1499122" cy="6464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传输层</a:t>
            </a:r>
          </a:p>
        </p:txBody>
      </p:sp>
      <p:sp>
        <p:nvSpPr>
          <p:cNvPr id="17" name="矩形 16"/>
          <p:cNvSpPr/>
          <p:nvPr/>
        </p:nvSpPr>
        <p:spPr>
          <a:xfrm>
            <a:off x="1470710" y="3611720"/>
            <a:ext cx="1499122" cy="83328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网络层</a:t>
            </a:r>
          </a:p>
        </p:txBody>
      </p:sp>
      <p:sp>
        <p:nvSpPr>
          <p:cNvPr id="18" name="矩形 17"/>
          <p:cNvSpPr/>
          <p:nvPr/>
        </p:nvSpPr>
        <p:spPr>
          <a:xfrm>
            <a:off x="1464411" y="5299036"/>
            <a:ext cx="1499122" cy="58249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链路层</a:t>
            </a:r>
          </a:p>
        </p:txBody>
      </p:sp>
      <p:sp>
        <p:nvSpPr>
          <p:cNvPr id="19" name="矩形 18"/>
          <p:cNvSpPr/>
          <p:nvPr/>
        </p:nvSpPr>
        <p:spPr>
          <a:xfrm>
            <a:off x="1467111" y="5954000"/>
            <a:ext cx="1499122" cy="60292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物理层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265929" y="-1961"/>
            <a:ext cx="5561157" cy="780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4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cs typeface="Times New Roman" pitchFamily="18" charset="0"/>
              </a:rPr>
              <a:t>Sputnix</a:t>
            </a:r>
            <a:r>
              <a:rPr lang="zh-CN" altLang="en-US" dirty="0" smtClean="0">
                <a:cs typeface="Times New Roman" pitchFamily="18" charset="0"/>
              </a:rPr>
              <a:t>：智能卫星专用的平台化系统软件解决方案</a:t>
            </a:r>
            <a:endParaRPr lang="zh-CN" altLang="en-US" dirty="0"/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3528588409"/>
              </p:ext>
            </p:extLst>
          </p:nvPr>
        </p:nvGraphicFramePr>
        <p:xfrm>
          <a:off x="335360" y="1028734"/>
          <a:ext cx="10945216" cy="53765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360651" y="1592293"/>
            <a:ext cx="2592000" cy="1356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360651" y="3080557"/>
            <a:ext cx="2592000" cy="12125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5150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E7D575E-269A-4171-B348-CD5AA5A1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终极目标：在一个通用的低轨卫星星座上虚拟出几百个专用的卫星星座</a:t>
            </a:r>
            <a:endParaRPr lang="zh-CN" altLang="en-US" dirty="0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CF549A90-50C5-4505-8FEC-3E480B8527D2}"/>
              </a:ext>
            </a:extLst>
          </p:cNvPr>
          <p:cNvSpPr/>
          <p:nvPr/>
        </p:nvSpPr>
        <p:spPr>
          <a:xfrm>
            <a:off x="894825" y="4966244"/>
            <a:ext cx="10402347" cy="360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地面基础设施层</a:t>
            </a:r>
            <a:r>
              <a:rPr lang="zh-CN" altLang="en-US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：数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传站</a:t>
            </a:r>
            <a:r>
              <a:rPr lang="en-US" altLang="zh-CN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r>
              <a:rPr lang="zh-CN" altLang="en-US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测控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</a:t>
            </a:r>
            <a:r>
              <a:rPr lang="en-US" altLang="zh-CN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r>
              <a:rPr lang="zh-CN" altLang="en-US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移动站</a:t>
            </a:r>
            <a:r>
              <a:rPr lang="en-US" altLang="zh-CN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r>
              <a:rPr lang="zh-CN" altLang="en-US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便携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站</a:t>
            </a:r>
            <a:r>
              <a:rPr lang="en-US" altLang="zh-CN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r>
              <a:rPr lang="zh-CN" altLang="en-US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精度原子钟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490E6815-102E-48CA-93F7-A4173FB019B8}"/>
              </a:ext>
            </a:extLst>
          </p:cNvPr>
          <p:cNvSpPr/>
          <p:nvPr/>
        </p:nvSpPr>
        <p:spPr>
          <a:xfrm>
            <a:off x="894827" y="1259125"/>
            <a:ext cx="10402347" cy="360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空间基础设施层：</a:t>
            </a:r>
            <a:r>
              <a:rPr lang="en-US" altLang="zh-CN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GPS</a:t>
            </a:r>
            <a:r>
              <a:rPr lang="zh-CN" altLang="en-US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卫星星座</a:t>
            </a:r>
            <a:r>
              <a:rPr lang="en-US" altLang="zh-CN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r>
              <a:rPr lang="zh-CN" altLang="en-US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北斗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卫星星座</a:t>
            </a:r>
            <a:r>
              <a:rPr lang="en-US" altLang="zh-CN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r>
              <a:rPr lang="zh-CN" altLang="en-US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通信卫星</a:t>
            </a: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星座</a:t>
            </a:r>
            <a:r>
              <a:rPr lang="en-US" altLang="zh-CN" sz="2400" b="1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2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373" y="1960201"/>
            <a:ext cx="3149255" cy="259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圆角矩形 3"/>
          <p:cNvSpPr/>
          <p:nvPr/>
        </p:nvSpPr>
        <p:spPr>
          <a:xfrm>
            <a:off x="1002535" y="5596569"/>
            <a:ext cx="2071171" cy="9364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追星者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9116947" y="5605749"/>
            <a:ext cx="2071171" cy="93643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牧星人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云形标注 4"/>
          <p:cNvSpPr/>
          <p:nvPr/>
        </p:nvSpPr>
        <p:spPr>
          <a:xfrm>
            <a:off x="4895161" y="5578208"/>
            <a:ext cx="2401678" cy="954794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822" y="2329895"/>
            <a:ext cx="2120900" cy="185261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5494" y="2335451"/>
            <a:ext cx="2133600" cy="184150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直接箭头连接符 6"/>
          <p:cNvCxnSpPr/>
          <p:nvPr/>
        </p:nvCxnSpPr>
        <p:spPr>
          <a:xfrm flipH="1">
            <a:off x="3542389" y="3256201"/>
            <a:ext cx="782197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7929175" y="3256201"/>
            <a:ext cx="782197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6095664" y="5326244"/>
            <a:ext cx="673" cy="306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5" idx="0"/>
            <a:endCxn id="4" idx="3"/>
          </p:cNvCxnSpPr>
          <p:nvPr/>
        </p:nvCxnSpPr>
        <p:spPr>
          <a:xfrm flipH="1">
            <a:off x="3073706" y="6055605"/>
            <a:ext cx="1828905" cy="9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4" idx="0"/>
          </p:cNvCxnSpPr>
          <p:nvPr/>
        </p:nvCxnSpPr>
        <p:spPr>
          <a:xfrm flipH="1" flipV="1">
            <a:off x="2038120" y="5326244"/>
            <a:ext cx="1" cy="270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5" idx="2"/>
            <a:endCxn id="21" idx="1"/>
          </p:cNvCxnSpPr>
          <p:nvPr/>
        </p:nvCxnSpPr>
        <p:spPr>
          <a:xfrm>
            <a:off x="7294838" y="6055605"/>
            <a:ext cx="1822109" cy="18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21" idx="0"/>
          </p:cNvCxnSpPr>
          <p:nvPr/>
        </p:nvCxnSpPr>
        <p:spPr>
          <a:xfrm flipH="1" flipV="1">
            <a:off x="10152532" y="5326244"/>
            <a:ext cx="1" cy="279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6095663" y="1640897"/>
            <a:ext cx="675" cy="264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6096000" y="4595745"/>
            <a:ext cx="1" cy="318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20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标准、平台、生态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94396" y="2195522"/>
            <a:ext cx="4523995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Wintel=Windows +Intel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Apple</a:t>
            </a:r>
          </a:p>
          <a:p>
            <a:pPr>
              <a:lnSpc>
                <a:spcPct val="150000"/>
              </a:lnSpc>
            </a:pP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AA= Android +ARM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OSI(58)</a:t>
            </a:r>
          </a:p>
        </p:txBody>
      </p:sp>
      <p:sp>
        <p:nvSpPr>
          <p:cNvPr id="4" name="右箭头 3"/>
          <p:cNvSpPr/>
          <p:nvPr/>
        </p:nvSpPr>
        <p:spPr>
          <a:xfrm>
            <a:off x="7341465" y="3190995"/>
            <a:ext cx="771181" cy="1333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435720" y="1549190"/>
            <a:ext cx="1261884" cy="46166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机器人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无人机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人车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无人艇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卫星</a:t>
            </a:r>
            <a:endParaRPr lang="en-US" altLang="zh-CN" sz="28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专有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云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695134" y="353434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延伸</a:t>
            </a:r>
            <a:endParaRPr lang="en-US" altLang="zh-CN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细分</a:t>
            </a:r>
            <a:endParaRPr lang="zh-CN" altLang="en-US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607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天智星云</a:t>
            </a:r>
            <a:r>
              <a:rPr lang="en-US" altLang="zh-CN" sz="2400" dirty="0" smtClean="0"/>
              <a:t>——</a:t>
            </a:r>
            <a:r>
              <a:rPr lang="zh-CN" altLang="en-US" sz="2400" dirty="0"/>
              <a:t>应用</a:t>
            </a:r>
            <a:r>
              <a:rPr lang="zh-CN" altLang="en-US" sz="2400" dirty="0" smtClean="0"/>
              <a:t>生态</a:t>
            </a:r>
            <a:endParaRPr lang="zh-CN" altLang="en-US" sz="2400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CC6B1F02-7270-4CD7-93E8-9C8A236AA7A3}"/>
              </a:ext>
            </a:extLst>
          </p:cNvPr>
          <p:cNvSpPr/>
          <p:nvPr/>
        </p:nvSpPr>
        <p:spPr>
          <a:xfrm>
            <a:off x="8736035" y="946496"/>
            <a:ext cx="506299" cy="5065591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905" b="1" kern="0" dirty="0">
                <a:solidFill>
                  <a:srgbClr val="4472C4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测控运控平台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77B3B4CC-3DAD-448F-A80E-016CECF20090}"/>
              </a:ext>
            </a:extLst>
          </p:cNvPr>
          <p:cNvSpPr/>
          <p:nvPr/>
        </p:nvSpPr>
        <p:spPr>
          <a:xfrm>
            <a:off x="1657834" y="946496"/>
            <a:ext cx="506299" cy="506559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905" b="1" kern="0" dirty="0">
                <a:solidFill>
                  <a:srgbClr val="4472C4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软件开发平台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A2C234F1-001F-405D-B381-8D8DF636BAD2}"/>
              </a:ext>
            </a:extLst>
          </p:cNvPr>
          <p:cNvSpPr/>
          <p:nvPr/>
        </p:nvSpPr>
        <p:spPr>
          <a:xfrm>
            <a:off x="2923173" y="946496"/>
            <a:ext cx="506299" cy="506559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905" b="1" kern="0" dirty="0">
                <a:solidFill>
                  <a:srgbClr val="4472C4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软件测试平台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1B58B9DF-37F7-4648-9C36-9B777DD81198}"/>
              </a:ext>
            </a:extLst>
          </p:cNvPr>
          <p:cNvSpPr/>
          <p:nvPr/>
        </p:nvSpPr>
        <p:spPr>
          <a:xfrm>
            <a:off x="10001374" y="946496"/>
            <a:ext cx="506299" cy="506559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sz="1905" b="1" kern="0" dirty="0">
                <a:solidFill>
                  <a:srgbClr val="4472C4">
                    <a:lumMod val="50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卫星访问控制</a:t>
            </a:r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68ABF5AC-3463-4A9D-80B6-A776D029E933}"/>
              </a:ext>
            </a:extLst>
          </p:cNvPr>
          <p:cNvSpPr/>
          <p:nvPr/>
        </p:nvSpPr>
        <p:spPr>
          <a:xfrm>
            <a:off x="250794" y="2615291"/>
            <a:ext cx="648000" cy="1728000"/>
          </a:xfrm>
          <a:prstGeom prst="ellipse">
            <a:avLst/>
          </a:prstGeom>
          <a:solidFill>
            <a:srgbClr val="002060"/>
          </a:solidFill>
          <a:ln w="1270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>
              <a:defRPr/>
            </a:pPr>
            <a:r>
              <a:rPr lang="zh-CN" altLang="en-US" sz="1905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开发者</a:t>
            </a:r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AF311070-6DB3-4CAB-8769-D4CFDA2C8A05}"/>
              </a:ext>
            </a:extLst>
          </p:cNvPr>
          <p:cNvSpPr/>
          <p:nvPr/>
        </p:nvSpPr>
        <p:spPr>
          <a:xfrm>
            <a:off x="11266713" y="2615291"/>
            <a:ext cx="648000" cy="1728000"/>
          </a:xfrm>
          <a:prstGeom prst="ellipse">
            <a:avLst/>
          </a:prstGeom>
          <a:solidFill>
            <a:srgbClr val="002060"/>
          </a:solidFill>
          <a:ln w="1270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>
              <a:defRPr/>
            </a:pPr>
            <a:r>
              <a:rPr lang="zh-CN" altLang="en-US" sz="1905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牧星人</a:t>
            </a:r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81298465-22F2-4A12-B573-3E44DF23B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512" y="946496"/>
            <a:ext cx="3788483" cy="2053610"/>
          </a:xfrm>
          <a:prstGeom prst="rect">
            <a:avLst/>
          </a:prstGeom>
        </p:spPr>
      </p:pic>
      <p:sp>
        <p:nvSpPr>
          <p:cNvPr id="86" name="矩形 85">
            <a:extLst>
              <a:ext uri="{FF2B5EF4-FFF2-40B4-BE49-F238E27FC236}">
                <a16:creationId xmlns:a16="http://schemas.microsoft.com/office/drawing/2014/main" id="{3E1004FD-18AE-41E7-A091-9EDF4619D726}"/>
              </a:ext>
            </a:extLst>
          </p:cNvPr>
          <p:cNvSpPr/>
          <p:nvPr/>
        </p:nvSpPr>
        <p:spPr>
          <a:xfrm>
            <a:off x="4190775" y="3095156"/>
            <a:ext cx="3783957" cy="324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桌面卫星</a:t>
            </a: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165E3A6C-6ABA-447A-83B7-BC5FDB50415E}"/>
              </a:ext>
            </a:extLst>
          </p:cNvPr>
          <p:cNvSpPr/>
          <p:nvPr/>
        </p:nvSpPr>
        <p:spPr>
          <a:xfrm>
            <a:off x="4190775" y="3514206"/>
            <a:ext cx="3783957" cy="32400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zh-CN" altLang="en-US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虚拟卫星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F6CDF3CE-F02F-481E-87A4-087EACCC4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4169" y="3933256"/>
            <a:ext cx="3777169" cy="2078830"/>
          </a:xfrm>
          <a:prstGeom prst="rect">
            <a:avLst/>
          </a:prstGeom>
        </p:spPr>
      </p:pic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81F492B1-C966-467E-BA29-E1CBEB61C0CB}"/>
              </a:ext>
            </a:extLst>
          </p:cNvPr>
          <p:cNvCxnSpPr>
            <a:cxnSpLocks/>
          </p:cNvCxnSpPr>
          <p:nvPr/>
        </p:nvCxnSpPr>
        <p:spPr>
          <a:xfrm>
            <a:off x="898794" y="3479291"/>
            <a:ext cx="7590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386A1F20-8BF9-429A-A954-A0F7A9D2DE31}"/>
              </a:ext>
            </a:extLst>
          </p:cNvPr>
          <p:cNvCxnSpPr/>
          <p:nvPr/>
        </p:nvCxnSpPr>
        <p:spPr>
          <a:xfrm>
            <a:off x="2164133" y="3479291"/>
            <a:ext cx="7590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618D8A08-24E2-425F-AE89-B4B40F838965}"/>
              </a:ext>
            </a:extLst>
          </p:cNvPr>
          <p:cNvCxnSpPr/>
          <p:nvPr/>
        </p:nvCxnSpPr>
        <p:spPr>
          <a:xfrm flipV="1">
            <a:off x="9242334" y="3479291"/>
            <a:ext cx="759040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09CAE399-5EFA-4413-976D-7BE25A939515}"/>
              </a:ext>
            </a:extLst>
          </p:cNvPr>
          <p:cNvCxnSpPr>
            <a:cxnSpLocks/>
          </p:cNvCxnSpPr>
          <p:nvPr/>
        </p:nvCxnSpPr>
        <p:spPr>
          <a:xfrm>
            <a:off x="10507673" y="3479291"/>
            <a:ext cx="7590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F5BF1F7E-CFA3-4435-AC6C-A82069EAA949}"/>
              </a:ext>
            </a:extLst>
          </p:cNvPr>
          <p:cNvCxnSpPr>
            <a:stCxn id="54" idx="1"/>
          </p:cNvCxnSpPr>
          <p:nvPr/>
        </p:nvCxnSpPr>
        <p:spPr>
          <a:xfrm flipH="1" flipV="1">
            <a:off x="3429472" y="1946311"/>
            <a:ext cx="7590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908EAFDB-5897-4938-929B-E165A5094386}"/>
              </a:ext>
            </a:extLst>
          </p:cNvPr>
          <p:cNvCxnSpPr>
            <a:stCxn id="54" idx="3"/>
          </p:cNvCxnSpPr>
          <p:nvPr/>
        </p:nvCxnSpPr>
        <p:spPr>
          <a:xfrm flipV="1">
            <a:off x="7976995" y="1957197"/>
            <a:ext cx="7590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箭头连接符 116">
            <a:extLst>
              <a:ext uri="{FF2B5EF4-FFF2-40B4-BE49-F238E27FC236}">
                <a16:creationId xmlns:a16="http://schemas.microsoft.com/office/drawing/2014/main" id="{1C3FD0B6-A897-4D58-AE9B-AE8ECDC77046}"/>
              </a:ext>
            </a:extLst>
          </p:cNvPr>
          <p:cNvCxnSpPr>
            <a:cxnSpLocks/>
          </p:cNvCxnSpPr>
          <p:nvPr/>
        </p:nvCxnSpPr>
        <p:spPr>
          <a:xfrm flipH="1" flipV="1">
            <a:off x="3429472" y="3252597"/>
            <a:ext cx="76130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499A60EC-EFD5-4EE2-B2CB-14FCC30B83D2}"/>
              </a:ext>
            </a:extLst>
          </p:cNvPr>
          <p:cNvCxnSpPr>
            <a:cxnSpLocks/>
          </p:cNvCxnSpPr>
          <p:nvPr/>
        </p:nvCxnSpPr>
        <p:spPr>
          <a:xfrm flipV="1">
            <a:off x="7974732" y="3252597"/>
            <a:ext cx="76130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箭头连接符 120">
            <a:extLst>
              <a:ext uri="{FF2B5EF4-FFF2-40B4-BE49-F238E27FC236}">
                <a16:creationId xmlns:a16="http://schemas.microsoft.com/office/drawing/2014/main" id="{54E0D375-659E-4AF7-A908-EBAFCFADF5C3}"/>
              </a:ext>
            </a:extLst>
          </p:cNvPr>
          <p:cNvCxnSpPr>
            <a:stCxn id="87" idx="1"/>
          </p:cNvCxnSpPr>
          <p:nvPr/>
        </p:nvCxnSpPr>
        <p:spPr>
          <a:xfrm flipH="1">
            <a:off x="3429472" y="3676206"/>
            <a:ext cx="761303" cy="9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箭头连接符 122">
            <a:extLst>
              <a:ext uri="{FF2B5EF4-FFF2-40B4-BE49-F238E27FC236}">
                <a16:creationId xmlns:a16="http://schemas.microsoft.com/office/drawing/2014/main" id="{21FB08FB-2540-4081-9010-723579F94216}"/>
              </a:ext>
            </a:extLst>
          </p:cNvPr>
          <p:cNvCxnSpPr>
            <a:stCxn id="87" idx="3"/>
          </p:cNvCxnSpPr>
          <p:nvPr/>
        </p:nvCxnSpPr>
        <p:spPr>
          <a:xfrm>
            <a:off x="7974732" y="3676206"/>
            <a:ext cx="76130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箭头连接符 124">
            <a:extLst>
              <a:ext uri="{FF2B5EF4-FFF2-40B4-BE49-F238E27FC236}">
                <a16:creationId xmlns:a16="http://schemas.microsoft.com/office/drawing/2014/main" id="{9BA89BD5-78F9-4152-B1EB-836C6FAABD8F}"/>
              </a:ext>
            </a:extLst>
          </p:cNvPr>
          <p:cNvCxnSpPr>
            <a:stCxn id="21" idx="1"/>
          </p:cNvCxnSpPr>
          <p:nvPr/>
        </p:nvCxnSpPr>
        <p:spPr>
          <a:xfrm flipH="1">
            <a:off x="3429472" y="4972671"/>
            <a:ext cx="7646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箭头连接符 126">
            <a:extLst>
              <a:ext uri="{FF2B5EF4-FFF2-40B4-BE49-F238E27FC236}">
                <a16:creationId xmlns:a16="http://schemas.microsoft.com/office/drawing/2014/main" id="{D3F67A9C-C48B-4763-A870-3BEC38E197DD}"/>
              </a:ext>
            </a:extLst>
          </p:cNvPr>
          <p:cNvCxnSpPr>
            <a:stCxn id="21" idx="3"/>
          </p:cNvCxnSpPr>
          <p:nvPr/>
        </p:nvCxnSpPr>
        <p:spPr>
          <a:xfrm flipV="1">
            <a:off x="7971338" y="4961654"/>
            <a:ext cx="76469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21C0F6B4-2665-489C-97E1-0F5F5DAEE140}"/>
              </a:ext>
            </a:extLst>
          </p:cNvPr>
          <p:cNvSpPr/>
          <p:nvPr/>
        </p:nvSpPr>
        <p:spPr>
          <a:xfrm>
            <a:off x="1657834" y="6449365"/>
            <a:ext cx="8849839" cy="3600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</a:t>
            </a:r>
            <a:r>
              <a:rPr lang="zh-CN" altLang="en-US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星者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11642FA-8BAF-4821-A6F0-F74CF0A23EB0}"/>
              </a:ext>
            </a:extLst>
          </p:cNvPr>
          <p:cNvCxnSpPr>
            <a:endCxn id="25" idx="0"/>
          </p:cNvCxnSpPr>
          <p:nvPr/>
        </p:nvCxnSpPr>
        <p:spPr>
          <a:xfrm flipH="1">
            <a:off x="6082754" y="6053290"/>
            <a:ext cx="0" cy="39607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1158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buClrTx/>
              <a:buSzTx/>
              <a:buFontTx/>
            </a:pPr>
            <a:r>
              <a:rPr lang="zh-CN" altLang="en-US" sz="2400" dirty="0">
                <a:sym typeface="+mn-ea"/>
              </a:rPr>
              <a:t>构建</a:t>
            </a:r>
            <a:r>
              <a:rPr lang="zh-CN" altLang="en-US" sz="2400" dirty="0" smtClean="0">
                <a:sym typeface="+mn-ea"/>
              </a:rPr>
              <a:t>可持续演进的开放平台：聚</a:t>
            </a:r>
            <a:r>
              <a:rPr lang="zh-CN" altLang="en-US" sz="2400" dirty="0">
                <a:sym typeface="+mn-ea"/>
              </a:rPr>
              <a:t>四海之</a:t>
            </a:r>
            <a:r>
              <a:rPr lang="zh-CN" altLang="en-US" sz="2400" dirty="0" smtClean="0">
                <a:sym typeface="+mn-ea"/>
              </a:rPr>
              <a:t>气  借八方之力</a:t>
            </a:r>
            <a:endParaRPr lang="zh-CN" altLang="en-US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9" y="926291"/>
            <a:ext cx="12083142" cy="598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96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矩形 381">
            <a:extLst>
              <a:ext uri="{FF2B5EF4-FFF2-40B4-BE49-F238E27FC236}">
                <a16:creationId xmlns:a16="http://schemas.microsoft.com/office/drawing/2014/main" id="{8C83D2C6-7423-481D-BDE9-6E53B3F4D64C}"/>
              </a:ext>
            </a:extLst>
          </p:cNvPr>
          <p:cNvSpPr/>
          <p:nvPr/>
        </p:nvSpPr>
        <p:spPr>
          <a:xfrm>
            <a:off x="5998029" y="6093492"/>
            <a:ext cx="5845628" cy="50400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基于特种电池阵列的智能电源系统</a:t>
            </a:r>
            <a:endParaRPr lang="zh-CN" altLang="en-US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C637EA1-3A70-4CDF-A7FE-46A03C90D5E2}"/>
              </a:ext>
            </a:extLst>
          </p:cNvPr>
          <p:cNvSpPr/>
          <p:nvPr/>
        </p:nvSpPr>
        <p:spPr>
          <a:xfrm>
            <a:off x="5998029" y="5475010"/>
            <a:ext cx="5845628" cy="50400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可动态重构的</a:t>
            </a:r>
            <a:r>
              <a:rPr lang="en-US" altLang="zh-CN" sz="20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POE/TSN</a:t>
            </a:r>
            <a:r>
              <a:rPr lang="zh-CN" altLang="en-US" sz="20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交换机</a:t>
            </a:r>
            <a:endParaRPr lang="zh-CN" altLang="en-US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7C637EA1-3A70-4CDF-A7FE-46A03C90D5E2}"/>
              </a:ext>
            </a:extLst>
          </p:cNvPr>
          <p:cNvSpPr/>
          <p:nvPr/>
        </p:nvSpPr>
        <p:spPr>
          <a:xfrm>
            <a:off x="5998029" y="4856530"/>
            <a:ext cx="5845628" cy="50400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基于国产处理器的计算节点阵列</a:t>
            </a:r>
            <a:endParaRPr lang="zh-CN" altLang="en-US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7C637EA1-3A70-4CDF-A7FE-46A03C90D5E2}"/>
              </a:ext>
            </a:extLst>
          </p:cNvPr>
          <p:cNvSpPr/>
          <p:nvPr/>
        </p:nvSpPr>
        <p:spPr>
          <a:xfrm>
            <a:off x="5998029" y="2382610"/>
            <a:ext cx="5845628" cy="50400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特种电机阵列</a:t>
            </a:r>
            <a:endParaRPr lang="zh-CN" altLang="en-US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7C637EA1-3A70-4CDF-A7FE-46A03C90D5E2}"/>
              </a:ext>
            </a:extLst>
          </p:cNvPr>
          <p:cNvSpPr/>
          <p:nvPr/>
        </p:nvSpPr>
        <p:spPr>
          <a:xfrm>
            <a:off x="5998029" y="1145650"/>
            <a:ext cx="5845628" cy="50400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射频</a:t>
            </a:r>
            <a:r>
              <a:rPr lang="zh-CN" altLang="en-US" sz="20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前端与天线阵列</a:t>
            </a:r>
            <a:endParaRPr lang="zh-CN" altLang="en-US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" name="矩形 162">
            <a:extLst>
              <a:ext uri="{FF2B5EF4-FFF2-40B4-BE49-F238E27FC236}">
                <a16:creationId xmlns:a16="http://schemas.microsoft.com/office/drawing/2014/main" id="{7C637EA1-3A70-4CDF-A7FE-46A03C90D5E2}"/>
              </a:ext>
            </a:extLst>
          </p:cNvPr>
          <p:cNvSpPr/>
          <p:nvPr/>
        </p:nvSpPr>
        <p:spPr>
          <a:xfrm>
            <a:off x="5998029" y="1764130"/>
            <a:ext cx="5845628" cy="50400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光学</a:t>
            </a:r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r>
              <a:rPr lang="zh-CN" altLang="en-US" sz="20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阵列</a:t>
            </a:r>
            <a:endParaRPr lang="zh-CN" altLang="en-US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软硬件解耦合</a:t>
            </a:r>
            <a:r>
              <a:rPr lang="en-US" altLang="zh-CN" sz="2400" dirty="0"/>
              <a:t>+</a:t>
            </a:r>
            <a:r>
              <a:rPr lang="zh-CN" altLang="en-US" sz="2400" dirty="0"/>
              <a:t>开放系统架构</a:t>
            </a:r>
            <a:r>
              <a:rPr lang="en-US" altLang="zh-CN" sz="2400" dirty="0"/>
              <a:t>+</a:t>
            </a:r>
            <a:r>
              <a:rPr lang="zh-CN" altLang="en-US" sz="2400" dirty="0"/>
              <a:t>开源软件生态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C637EA1-3A70-4CDF-A7FE-46A03C90D5E2}"/>
              </a:ext>
            </a:extLst>
          </p:cNvPr>
          <p:cNvSpPr/>
          <p:nvPr/>
        </p:nvSpPr>
        <p:spPr>
          <a:xfrm>
            <a:off x="5998029" y="3001090"/>
            <a:ext cx="5845628" cy="50400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磁力矩器阵列</a:t>
            </a:r>
            <a:endParaRPr lang="zh-CN" altLang="en-US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C637EA1-3A70-4CDF-A7FE-46A03C90D5E2}"/>
              </a:ext>
            </a:extLst>
          </p:cNvPr>
          <p:cNvSpPr/>
          <p:nvPr/>
        </p:nvSpPr>
        <p:spPr>
          <a:xfrm>
            <a:off x="5998029" y="3619570"/>
            <a:ext cx="5845628" cy="50400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特种</a:t>
            </a:r>
            <a:r>
              <a:rPr lang="zh-CN" altLang="en-US" sz="20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传感器阵列</a:t>
            </a:r>
            <a:endParaRPr lang="zh-CN" altLang="en-US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AE075CF-8E53-4201-9AFA-A6892ED519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70" y="2104485"/>
            <a:ext cx="5389538" cy="3262746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7C637EA1-3A70-4CDF-A7FE-46A03C90D5E2}"/>
              </a:ext>
            </a:extLst>
          </p:cNvPr>
          <p:cNvSpPr/>
          <p:nvPr/>
        </p:nvSpPr>
        <p:spPr>
          <a:xfrm>
            <a:off x="5998029" y="4238050"/>
            <a:ext cx="5845628" cy="504000"/>
          </a:xfrm>
          <a:prstGeom prst="rect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Sputnix</a:t>
            </a:r>
            <a:r>
              <a:rPr lang="en-US" altLang="zh-CN" sz="20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航天应用商店</a:t>
            </a:r>
            <a:endParaRPr lang="zh-CN" altLang="en-US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4923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传统卫星</a:t>
            </a:r>
            <a:r>
              <a:rPr lang="en-US" altLang="zh-CN" sz="2400" dirty="0" smtClean="0">
                <a:sym typeface="Wingdings" panose="05000000000000000000" pitchFamily="2" charset="2"/>
              </a:rPr>
              <a:t></a:t>
            </a:r>
            <a:r>
              <a:rPr lang="zh-CN" altLang="en-US" sz="2400" dirty="0" smtClean="0"/>
              <a:t>智能卫星</a:t>
            </a:r>
            <a:endParaRPr lang="zh-CN" altLang="en-US" sz="3200" dirty="0"/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C7EE81C0-14A2-4D5A-9A5C-48FF2C0E898C}"/>
              </a:ext>
            </a:extLst>
          </p:cNvPr>
          <p:cNvGraphicFramePr/>
          <p:nvPr>
            <p:extLst/>
          </p:nvPr>
        </p:nvGraphicFramePr>
        <p:xfrm>
          <a:off x="1488560" y="1392865"/>
          <a:ext cx="8958750" cy="5003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30294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53300" y="1976736"/>
            <a:ext cx="102178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欢迎加入软件定义卫星技术联盟</a:t>
            </a:r>
            <a:r>
              <a:rPr lang="en-US" altLang="zh-CN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!</a:t>
            </a:r>
          </a:p>
        </p:txBody>
      </p:sp>
      <p:sp>
        <p:nvSpPr>
          <p:cNvPr id="5" name="矩形 4"/>
          <p:cNvSpPr/>
          <p:nvPr/>
        </p:nvSpPr>
        <p:spPr>
          <a:xfrm>
            <a:off x="822671" y="3130621"/>
            <a:ext cx="109167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为智能卫星的发展贡献聪明才智</a:t>
            </a:r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！</a:t>
            </a:r>
            <a:endParaRPr lang="en-US" altLang="zh-CN" sz="5400" b="1" dirty="0" smtClean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677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B4035D-D5DC-4B38-A91A-1561C3A2D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报告</a:t>
            </a:r>
            <a:r>
              <a:rPr lang="zh-CN" altLang="en-US" sz="2400" dirty="0" smtClean="0"/>
              <a:t>内容</a:t>
            </a:r>
            <a:endParaRPr lang="zh-CN" altLang="en-US" sz="2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0539C25-59E0-43FB-AF78-0B9160B14A1D}"/>
              </a:ext>
            </a:extLst>
          </p:cNvPr>
          <p:cNvGrpSpPr>
            <a:grpSpLocks/>
          </p:cNvGrpSpPr>
          <p:nvPr/>
        </p:nvGrpSpPr>
        <p:grpSpPr bwMode="auto">
          <a:xfrm>
            <a:off x="3172860" y="2136133"/>
            <a:ext cx="5114925" cy="457200"/>
            <a:chOff x="1296" y="1224"/>
            <a:chExt cx="3222" cy="28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DC2B687-5322-4531-A447-57C25B02199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96" y="1290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E96E29"/>
                </a:gs>
                <a:gs pos="100000">
                  <a:srgbClr val="9B491B"/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ysClr val="window" lastClr="FFFFFF"/>
              </a:solidFill>
              <a:round/>
              <a:headEnd/>
              <a:tailEnd/>
            </a:ln>
            <a:effectLst>
              <a:outerShdw dist="107763" dir="2700000" algn="ctr" rotWithShape="0">
                <a:srgbClr val="DEF5FA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C14DD54-AF09-4A55-87C5-49DE1875C9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0" y="1224"/>
              <a:ext cx="3078" cy="288"/>
              <a:chOff x="1536" y="1470"/>
              <a:chExt cx="3078" cy="288"/>
            </a:xfrm>
          </p:grpSpPr>
          <p:sp>
            <p:nvSpPr>
              <p:cNvPr id="8" name="Line 7">
                <a:extLst>
                  <a:ext uri="{FF2B5EF4-FFF2-40B4-BE49-F238E27FC236}">
                    <a16:creationId xmlns:a16="http://schemas.microsoft.com/office/drawing/2014/main" id="{F71FF475-6E2F-4686-87C2-A9051D71567A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 flipV="1">
                <a:off x="1536" y="1603"/>
                <a:ext cx="218" cy="5"/>
              </a:xfrm>
              <a:prstGeom prst="line">
                <a:avLst/>
              </a:prstGeom>
              <a:noFill/>
              <a:ln w="12700" cap="rnd">
                <a:solidFill>
                  <a:sysClr val="windowText" lastClr="000000"/>
                </a:solidFill>
                <a:prstDash val="sysDot"/>
                <a:round/>
                <a:headEnd/>
                <a:tailEnd/>
              </a:ln>
              <a:effectLst>
                <a:outerShdw dist="107763" dir="2700000" algn="ctr" rotWithShape="0">
                  <a:srgbClr val="DEF5FA">
                    <a:alpha val="50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AutoShape 8">
                <a:extLst>
                  <a:ext uri="{FF2B5EF4-FFF2-40B4-BE49-F238E27FC236}">
                    <a16:creationId xmlns:a16="http://schemas.microsoft.com/office/drawing/2014/main" id="{186508F3-4F30-4DA4-BF41-EC2C82F4EA0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686" y="1470"/>
                <a:ext cx="2928" cy="288"/>
              </a:xfrm>
              <a:prstGeom prst="roundRect">
                <a:avLst>
                  <a:gd name="adj" fmla="val 50000"/>
                </a:avLst>
              </a:prstGeom>
              <a:solidFill>
                <a:sysClr val="window" lastClr="FFFFFF"/>
              </a:solidFill>
              <a:ln w="9525" cap="rnd">
                <a:solidFill>
                  <a:sysClr val="windowText" lastClr="000000"/>
                </a:solidFill>
                <a:prstDash val="sysDot"/>
                <a:round/>
                <a:headEnd/>
                <a:tailEnd/>
              </a:ln>
              <a:effectLst>
                <a:outerShdw dist="107763" dir="2700000" algn="ctr" rotWithShape="0">
                  <a:srgbClr val="DEF5FA">
                    <a:alpha val="50000"/>
                  </a:srgbClr>
                </a:outer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678A327C-C388-4731-AB08-54A476AC9359}"/>
              </a:ext>
            </a:extLst>
          </p:cNvPr>
          <p:cNvSpPr>
            <a:spLocks noChangeArrowheads="1"/>
          </p:cNvSpPr>
          <p:nvPr/>
        </p:nvSpPr>
        <p:spPr bwMode="gray">
          <a:xfrm>
            <a:off x="4533969" y="2174233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</a:t>
            </a: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5D3197-C6B6-4C21-9552-6B6BFC0D4FCF}"/>
              </a:ext>
            </a:extLst>
          </p:cNvPr>
          <p:cNvGrpSpPr>
            <a:grpSpLocks/>
          </p:cNvGrpSpPr>
          <p:nvPr/>
        </p:nvGrpSpPr>
        <p:grpSpPr bwMode="auto">
          <a:xfrm>
            <a:off x="3172860" y="2735802"/>
            <a:ext cx="5114925" cy="457200"/>
            <a:chOff x="1296" y="1566"/>
            <a:chExt cx="3222" cy="28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31688C8-3F30-4D6A-AC28-27A32AFD209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96" y="1626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DCDC48"/>
                </a:gs>
                <a:gs pos="100000">
                  <a:srgbClr val="939330"/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ysClr val="window" lastClr="FFFFFF"/>
              </a:solidFill>
              <a:round/>
              <a:headEnd/>
              <a:tailEnd/>
            </a:ln>
            <a:effectLst>
              <a:outerShdw dist="107763" dir="2700000" algn="ctr" rotWithShape="0">
                <a:srgbClr val="DEF5FA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5D4243D-64C0-4D7E-B2E5-1DD6ECECD4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0" y="1566"/>
              <a:ext cx="3078" cy="288"/>
              <a:chOff x="1536" y="1470"/>
              <a:chExt cx="3078" cy="288"/>
            </a:xfrm>
          </p:grpSpPr>
          <p:sp>
            <p:nvSpPr>
              <p:cNvPr id="13" name="Line 12">
                <a:extLst>
                  <a:ext uri="{FF2B5EF4-FFF2-40B4-BE49-F238E27FC236}">
                    <a16:creationId xmlns:a16="http://schemas.microsoft.com/office/drawing/2014/main" id="{9AC02E15-8B0B-4877-B9D4-6166C611CE05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 flipV="1">
                <a:off x="1536" y="1603"/>
                <a:ext cx="218" cy="5"/>
              </a:xfrm>
              <a:prstGeom prst="line">
                <a:avLst/>
              </a:prstGeom>
              <a:noFill/>
              <a:ln w="12700" cap="rnd">
                <a:solidFill>
                  <a:sysClr val="windowText" lastClr="000000"/>
                </a:solidFill>
                <a:prstDash val="sysDot"/>
                <a:round/>
                <a:headEnd/>
                <a:tailEnd/>
              </a:ln>
              <a:effectLst>
                <a:outerShdw dist="107763" dir="2700000" algn="ctr" rotWithShape="0">
                  <a:srgbClr val="DEF5FA">
                    <a:alpha val="50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AutoShape 13">
                <a:extLst>
                  <a:ext uri="{FF2B5EF4-FFF2-40B4-BE49-F238E27FC236}">
                    <a16:creationId xmlns:a16="http://schemas.microsoft.com/office/drawing/2014/main" id="{44145FEE-6233-4906-A8DE-3FCA261A938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686" y="1470"/>
                <a:ext cx="2928" cy="288"/>
              </a:xfrm>
              <a:prstGeom prst="roundRect">
                <a:avLst>
                  <a:gd name="adj" fmla="val 50000"/>
                </a:avLst>
              </a:prstGeom>
              <a:solidFill>
                <a:sysClr val="window" lastClr="FFFFFF"/>
              </a:solidFill>
              <a:ln w="9525" cap="rnd">
                <a:solidFill>
                  <a:sysClr val="windowText" lastClr="000000"/>
                </a:solidFill>
                <a:prstDash val="sysDot"/>
                <a:round/>
                <a:headEnd/>
                <a:tailEnd/>
              </a:ln>
              <a:effectLst>
                <a:outerShdw dist="107763" dir="2700000" algn="ctr" rotWithShape="0">
                  <a:srgbClr val="DEF5FA">
                    <a:alpha val="50000"/>
                  </a:srgbClr>
                </a:outer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9475AB6B-BC25-4B8D-95EB-D27DE05C2DA2}"/>
              </a:ext>
            </a:extLst>
          </p:cNvPr>
          <p:cNvSpPr>
            <a:spLocks noChangeArrowheads="1"/>
          </p:cNvSpPr>
          <p:nvPr/>
        </p:nvSpPr>
        <p:spPr bwMode="gray">
          <a:xfrm>
            <a:off x="4533969" y="2783427"/>
            <a:ext cx="29546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800" b="1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软件定义卫星的概念与</a:t>
            </a:r>
            <a:r>
              <a:rPr lang="zh-CN" altLang="en-US" sz="1800" b="1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内涵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30777C7-D2E8-4C99-BF7D-4CF42B3D5BD6}"/>
              </a:ext>
            </a:extLst>
          </p:cNvPr>
          <p:cNvGrpSpPr>
            <a:grpSpLocks/>
          </p:cNvGrpSpPr>
          <p:nvPr/>
        </p:nvGrpSpPr>
        <p:grpSpPr bwMode="auto">
          <a:xfrm>
            <a:off x="3172860" y="3335471"/>
            <a:ext cx="5114925" cy="457200"/>
            <a:chOff x="1296" y="1908"/>
            <a:chExt cx="3222" cy="28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22A3D62-47AE-4DED-85AA-C20AD7431D1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96" y="1974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DA1F28"/>
                </a:gs>
                <a:gs pos="100000">
                  <a:srgbClr val="DA1F28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ysClr val="window" lastClr="FFFFFF"/>
              </a:solidFill>
              <a:round/>
              <a:headEnd/>
              <a:tailEnd/>
            </a:ln>
            <a:effectLst>
              <a:outerShdw dist="107763" dir="2700000" algn="ctr" rotWithShape="0">
                <a:srgbClr val="DEF5FA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D19235B-9E29-4C4B-9D6C-27AC8ADE09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0" y="1908"/>
              <a:ext cx="3078" cy="288"/>
              <a:chOff x="1536" y="1470"/>
              <a:chExt cx="3078" cy="288"/>
            </a:xfrm>
          </p:grpSpPr>
          <p:sp>
            <p:nvSpPr>
              <p:cNvPr id="18" name="Line 17">
                <a:extLst>
                  <a:ext uri="{FF2B5EF4-FFF2-40B4-BE49-F238E27FC236}">
                    <a16:creationId xmlns:a16="http://schemas.microsoft.com/office/drawing/2014/main" id="{59F882F1-C2DD-4F36-B2E9-3AB357659FFE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 flipV="1">
                <a:off x="1536" y="1603"/>
                <a:ext cx="218" cy="5"/>
              </a:xfrm>
              <a:prstGeom prst="line">
                <a:avLst/>
              </a:prstGeom>
              <a:noFill/>
              <a:ln w="12700" cap="rnd">
                <a:solidFill>
                  <a:sysClr val="windowText" lastClr="000000"/>
                </a:solidFill>
                <a:prstDash val="sysDot"/>
                <a:round/>
                <a:headEnd/>
                <a:tailEnd/>
              </a:ln>
              <a:effectLst>
                <a:outerShdw dist="107763" dir="2700000" algn="ctr" rotWithShape="0">
                  <a:srgbClr val="DEF5FA">
                    <a:alpha val="50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AutoShape 18">
                <a:extLst>
                  <a:ext uri="{FF2B5EF4-FFF2-40B4-BE49-F238E27FC236}">
                    <a16:creationId xmlns:a16="http://schemas.microsoft.com/office/drawing/2014/main" id="{C2C66394-D733-498C-9064-19835637BE8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686" y="1470"/>
                <a:ext cx="2928" cy="288"/>
              </a:xfrm>
              <a:prstGeom prst="roundRect">
                <a:avLst>
                  <a:gd name="adj" fmla="val 50000"/>
                </a:avLst>
              </a:prstGeom>
              <a:solidFill>
                <a:sysClr val="window" lastClr="FFFFFF"/>
              </a:solidFill>
              <a:ln w="9525" cap="rnd">
                <a:solidFill>
                  <a:sysClr val="windowText" lastClr="000000"/>
                </a:solidFill>
                <a:prstDash val="sysDot"/>
                <a:round/>
                <a:headEnd/>
                <a:tailEnd/>
              </a:ln>
              <a:effectLst>
                <a:outerShdw dist="107763" dir="2700000" algn="ctr" rotWithShape="0">
                  <a:srgbClr val="DEF5FA">
                    <a:alpha val="50000"/>
                  </a:srgbClr>
                </a:outer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9CC0BA6D-6CDA-4D7A-AB54-9D2BD71AC5D6}"/>
              </a:ext>
            </a:extLst>
          </p:cNvPr>
          <p:cNvSpPr>
            <a:spLocks noChangeArrowheads="1"/>
          </p:cNvSpPr>
          <p:nvPr/>
        </p:nvSpPr>
        <p:spPr bwMode="gray">
          <a:xfrm>
            <a:off x="4533969" y="3387859"/>
            <a:ext cx="22621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800" b="1" kern="0" noProof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天基超算的实现方法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DE15EA1-79A3-43F5-8DFE-F3010CB6071F}"/>
              </a:ext>
            </a:extLst>
          </p:cNvPr>
          <p:cNvGrpSpPr>
            <a:grpSpLocks/>
          </p:cNvGrpSpPr>
          <p:nvPr/>
        </p:nvGrpSpPr>
        <p:grpSpPr bwMode="auto">
          <a:xfrm>
            <a:off x="3172860" y="3935140"/>
            <a:ext cx="5114925" cy="457200"/>
            <a:chOff x="1296" y="2256"/>
            <a:chExt cx="3222" cy="288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395C15B-98F8-4937-A54D-3E4DF898837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96" y="2325"/>
              <a:ext cx="144" cy="144"/>
            </a:xfrm>
            <a:prstGeom prst="ellipse">
              <a:avLst/>
            </a:prstGeom>
            <a:gradFill rotWithShape="1">
              <a:gsLst>
                <a:gs pos="0">
                  <a:srgbClr val="2DA2BF"/>
                </a:gs>
                <a:gs pos="100000">
                  <a:srgbClr val="2DA2BF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ysClr val="window" lastClr="FFFFFF"/>
              </a:solidFill>
              <a:round/>
              <a:headEnd/>
              <a:tailEnd/>
            </a:ln>
            <a:effectLst>
              <a:outerShdw dist="107763" dir="2700000" algn="ctr" rotWithShape="0">
                <a:srgbClr val="DEF5FA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857EEBF-D139-4A21-B176-47AD1FB95D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0" y="2256"/>
              <a:ext cx="3078" cy="288"/>
              <a:chOff x="1536" y="1470"/>
              <a:chExt cx="3078" cy="288"/>
            </a:xfrm>
          </p:grpSpPr>
          <p:sp>
            <p:nvSpPr>
              <p:cNvPr id="23" name="Line 22">
                <a:extLst>
                  <a:ext uri="{FF2B5EF4-FFF2-40B4-BE49-F238E27FC236}">
                    <a16:creationId xmlns:a16="http://schemas.microsoft.com/office/drawing/2014/main" id="{A9F78BB8-FCF1-4C27-A6BD-125185266767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 flipV="1">
                <a:off x="1536" y="1603"/>
                <a:ext cx="218" cy="5"/>
              </a:xfrm>
              <a:prstGeom prst="line">
                <a:avLst/>
              </a:prstGeom>
              <a:noFill/>
              <a:ln w="12700" cap="rnd">
                <a:solidFill>
                  <a:sysClr val="windowText" lastClr="000000"/>
                </a:solidFill>
                <a:prstDash val="sysDot"/>
                <a:round/>
                <a:headEnd/>
                <a:tailEnd/>
              </a:ln>
              <a:effectLst>
                <a:outerShdw dist="107763" dir="2700000" algn="ctr" rotWithShape="0">
                  <a:srgbClr val="DEF5FA">
                    <a:alpha val="50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AutoShape 23">
                <a:extLst>
                  <a:ext uri="{FF2B5EF4-FFF2-40B4-BE49-F238E27FC236}">
                    <a16:creationId xmlns:a16="http://schemas.microsoft.com/office/drawing/2014/main" id="{407954FF-31E2-45F0-9CFD-FBA7B36CA4DE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686" y="1470"/>
                <a:ext cx="2928" cy="288"/>
              </a:xfrm>
              <a:prstGeom prst="roundRect">
                <a:avLst>
                  <a:gd name="adj" fmla="val 50000"/>
                </a:avLst>
              </a:prstGeom>
              <a:solidFill>
                <a:sysClr val="window" lastClr="FFFFFF"/>
              </a:solidFill>
              <a:ln w="9525" cap="rnd">
                <a:solidFill>
                  <a:sysClr val="windowText" lastClr="000000"/>
                </a:solidFill>
                <a:prstDash val="sysDot"/>
                <a:round/>
                <a:headEnd/>
                <a:tailEnd/>
              </a:ln>
              <a:effectLst>
                <a:outerShdw dist="107763" dir="2700000" algn="ctr" rotWithShape="0">
                  <a:srgbClr val="DEF5FA">
                    <a:alpha val="50000"/>
                  </a:srgbClr>
                </a:outer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D1F76A05-2E2E-4C33-9BF3-F3690D375BF0}"/>
              </a:ext>
            </a:extLst>
          </p:cNvPr>
          <p:cNvSpPr>
            <a:spLocks noChangeArrowheads="1"/>
          </p:cNvSpPr>
          <p:nvPr/>
        </p:nvSpPr>
        <p:spPr bwMode="gray">
          <a:xfrm>
            <a:off x="4533969" y="4020865"/>
            <a:ext cx="22397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zh-CN" sz="1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Sputnix</a:t>
            </a: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的构造思路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9446674-46FC-48DB-9191-44E27EBF952F}"/>
              </a:ext>
            </a:extLst>
          </p:cNvPr>
          <p:cNvGrpSpPr>
            <a:grpSpLocks/>
          </p:cNvGrpSpPr>
          <p:nvPr/>
        </p:nvGrpSpPr>
        <p:grpSpPr bwMode="auto">
          <a:xfrm>
            <a:off x="3172860" y="4534809"/>
            <a:ext cx="5114925" cy="457200"/>
            <a:chOff x="1296" y="2598"/>
            <a:chExt cx="3222" cy="28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1DEC9EF-D253-4FB9-B497-0BFF4162208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96" y="2661"/>
              <a:ext cx="144" cy="144"/>
            </a:xfrm>
            <a:prstGeom prst="ellipse">
              <a:avLst/>
            </a:prstGeom>
            <a:solidFill>
              <a:srgbClr val="955387"/>
            </a:solidFill>
            <a:ln w="19050">
              <a:solidFill>
                <a:sysClr val="window" lastClr="FFFFFF"/>
              </a:solidFill>
              <a:round/>
              <a:headEnd/>
              <a:tailEnd/>
            </a:ln>
            <a:effectLst>
              <a:outerShdw dist="107763" dir="2700000" algn="ctr" rotWithShape="0">
                <a:srgbClr val="DEF5FA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7147771-7EB7-4341-B346-004C282CF5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0" y="2598"/>
              <a:ext cx="3078" cy="288"/>
              <a:chOff x="1536" y="1470"/>
              <a:chExt cx="3078" cy="288"/>
            </a:xfrm>
          </p:grpSpPr>
          <p:sp>
            <p:nvSpPr>
              <p:cNvPr id="28" name="Line 27">
                <a:extLst>
                  <a:ext uri="{FF2B5EF4-FFF2-40B4-BE49-F238E27FC236}">
                    <a16:creationId xmlns:a16="http://schemas.microsoft.com/office/drawing/2014/main" id="{D69F943E-BDAA-42CC-A6C6-76B8C33519BD}"/>
                  </a:ext>
                </a:extLst>
              </p:cNvPr>
              <p:cNvSpPr>
                <a:spLocks noChangeShapeType="1"/>
              </p:cNvSpPr>
              <p:nvPr/>
            </p:nvSpPr>
            <p:spPr bwMode="gray">
              <a:xfrm flipV="1">
                <a:off x="1536" y="1603"/>
                <a:ext cx="218" cy="5"/>
              </a:xfrm>
              <a:prstGeom prst="line">
                <a:avLst/>
              </a:prstGeom>
              <a:noFill/>
              <a:ln w="12700" cap="rnd">
                <a:solidFill>
                  <a:sysClr val="windowText" lastClr="000000"/>
                </a:solidFill>
                <a:prstDash val="sysDot"/>
                <a:round/>
                <a:headEnd/>
                <a:tailEnd/>
              </a:ln>
              <a:effectLst>
                <a:outerShdw dist="107763" dir="2700000" algn="ctr" rotWithShape="0">
                  <a:srgbClr val="DEF5FA">
                    <a:alpha val="50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AutoShape 28">
                <a:extLst>
                  <a:ext uri="{FF2B5EF4-FFF2-40B4-BE49-F238E27FC236}">
                    <a16:creationId xmlns:a16="http://schemas.microsoft.com/office/drawing/2014/main" id="{6D05A600-A8E1-4575-858E-452370F18F4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686" y="1470"/>
                <a:ext cx="2928" cy="288"/>
              </a:xfrm>
              <a:prstGeom prst="roundRect">
                <a:avLst>
                  <a:gd name="adj" fmla="val 50000"/>
                </a:avLst>
              </a:prstGeom>
              <a:solidFill>
                <a:sysClr val="window" lastClr="FFFFFF"/>
              </a:solidFill>
              <a:ln w="9525" cap="rnd">
                <a:solidFill>
                  <a:sysClr val="windowText" lastClr="000000"/>
                </a:solidFill>
                <a:prstDash val="sysDot"/>
                <a:round/>
                <a:headEnd/>
                <a:tailEnd/>
              </a:ln>
              <a:effectLst>
                <a:outerShdw dist="107763" dir="2700000" algn="ctr" rotWithShape="0">
                  <a:srgbClr val="DEF5FA">
                    <a:alpha val="50000"/>
                  </a:srgbClr>
                </a:outer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520D3EB7-EEAD-400E-9CA3-793ECC3B89B3}"/>
              </a:ext>
            </a:extLst>
          </p:cNvPr>
          <p:cNvSpPr>
            <a:spLocks noChangeArrowheads="1"/>
          </p:cNvSpPr>
          <p:nvPr/>
        </p:nvSpPr>
        <p:spPr bwMode="gray">
          <a:xfrm>
            <a:off x="4533969" y="4549097"/>
            <a:ext cx="31854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800" b="1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关于标准、平台与生态的思考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014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B40195-DF88-4288-BCBC-4C1D3A39C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天网恢恢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" y="1077686"/>
            <a:ext cx="12011025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65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709799"/>
              </p:ext>
            </p:extLst>
          </p:nvPr>
        </p:nvGraphicFramePr>
        <p:xfrm>
          <a:off x="302529" y="1280105"/>
          <a:ext cx="11586942" cy="51206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36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81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595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9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51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58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672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8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O3b</a:t>
                      </a:r>
                      <a:endParaRPr lang="zh-CN" altLang="en-US" sz="18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75" marR="66675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20 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6675" marR="66675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 sz="1800" b="1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银河航天科技有限公司</a:t>
                      </a:r>
                    </a:p>
                  </a:txBody>
                  <a:tcPr marL="66675" marR="66675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900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6675" marR="66675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 sz="1800" b="1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北京未来导航科技有限公司</a:t>
                      </a:r>
                    </a:p>
                  </a:txBody>
                  <a:tcPr marL="66675" marR="66675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32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675" marR="66675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8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Skybox</a:t>
                      </a:r>
                      <a:endParaRPr lang="zh-CN" altLang="en-US" sz="18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75" marR="66675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24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6675" marR="66675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 sz="1800" b="1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北京九天微星科技发展有限公司</a:t>
                      </a:r>
                    </a:p>
                  </a:txBody>
                  <a:tcPr marL="66675" marR="66675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872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675" marR="66675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 sz="1800" b="1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上海欧科微航天科技有限公司</a:t>
                      </a:r>
                    </a:p>
                  </a:txBody>
                  <a:tcPr marL="66675" marR="66675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28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675" marR="66675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 sz="18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行星实验室</a:t>
                      </a:r>
                      <a:endParaRPr lang="en-US" sz="18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75" marR="66675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95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6675" marR="66675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 sz="1800" b="1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东方红卫星移动通信有限公司</a:t>
                      </a:r>
                      <a:endParaRPr lang="en-US" sz="1800" b="1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675" marR="66675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300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675" marR="66675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 sz="1800" b="1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北京航天世景信息技术有限公司</a:t>
                      </a:r>
                      <a:endParaRPr lang="en-US" sz="1800" b="1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675" marR="66675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24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675" marR="66675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8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OneWeb</a:t>
                      </a:r>
                      <a:endParaRPr lang="zh-CN" altLang="en-US" sz="18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75" marR="66675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900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6675" marR="66675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 sz="1800" b="1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上海连尚网络科技有限公司</a:t>
                      </a:r>
                    </a:p>
                  </a:txBody>
                  <a:tcPr marL="66675" marR="66675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272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675" marR="66675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 sz="1800" b="1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长沙天仪研究院</a:t>
                      </a:r>
                    </a:p>
                  </a:txBody>
                  <a:tcPr marL="66675" marR="66675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24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675" marR="66675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l" latinLnBrk="1"/>
                      <a:r>
                        <a:rPr lang="en-US" sz="18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SpaceX</a:t>
                      </a:r>
                    </a:p>
                  </a:txBody>
                  <a:tcPr marL="66675" marR="66675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800" b="1" kern="1200" dirty="0" smtClean="0">
                          <a:solidFill>
                            <a:srgbClr val="FF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41943</a:t>
                      </a:r>
                      <a:endParaRPr lang="zh-CN" altLang="en-US" sz="1800" b="1" kern="1200" dirty="0">
                        <a:solidFill>
                          <a:srgbClr val="FF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6675" marR="66675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 sz="1800" b="1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成都国星宇航科技有限公司</a:t>
                      </a:r>
                      <a:endParaRPr lang="en-US" sz="1800" b="1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675" marR="66675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192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675" marR="66675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 sz="1800" b="1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北京和德宇航技术有限公司</a:t>
                      </a:r>
                      <a:endParaRPr lang="en-US" sz="1800" b="1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675" marR="66675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24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675" marR="66675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 sz="18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新铱星</a:t>
                      </a:r>
                      <a:endParaRPr lang="en-US" sz="18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75" marR="66675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81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6675" marR="66675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 sz="1800" b="1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上海蔚星数据科技有限公司</a:t>
                      </a:r>
                      <a:endParaRPr lang="en-US" sz="1800" b="1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675" marR="66675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186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675" marR="66675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 sz="1800" b="1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华讯方舟</a:t>
                      </a:r>
                      <a:endParaRPr lang="en-US" sz="1800" b="1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675" marR="66675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108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675" marR="66675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 sz="18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波音公司</a:t>
                      </a:r>
                      <a:endParaRPr lang="en-US" sz="18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75" marR="66675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2956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6675" marR="66675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 sz="1800" b="1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航天科工空间工程发展有限公司</a:t>
                      </a:r>
                      <a:endParaRPr lang="en-US" sz="1800" b="1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675" marR="66675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156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675" marR="66675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 sz="1800" b="1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河北省</a:t>
                      </a:r>
                      <a:endParaRPr lang="en-US" sz="1800" b="1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675" marR="66675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16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675" marR="66675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 sz="18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斯派尔公司</a:t>
                      </a:r>
                      <a:endParaRPr lang="en-US" sz="18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75" marR="66675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125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6675" marR="66675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 sz="1800" b="1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长光卫星技术有限公司</a:t>
                      </a:r>
                      <a:endParaRPr lang="en-US" sz="1800" b="1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675" marR="66675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138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675" marR="66675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 sz="1800" b="1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嘉定</a:t>
                      </a:r>
                      <a:endParaRPr lang="en-US" sz="1800" b="1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675" marR="66675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675" marR="66675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 sz="18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亚马逊</a:t>
                      </a:r>
                      <a:endParaRPr lang="en-US" sz="18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6675" marR="66675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3236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6675" marR="66675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 sz="1800" b="1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北京零重空间技术有限公司</a:t>
                      </a:r>
                      <a:endParaRPr lang="en-US" sz="1800" b="1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675" marR="66675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132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675" marR="66675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 sz="1800" b="1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浙江天地经纬公司</a:t>
                      </a:r>
                      <a:endParaRPr lang="en-US" sz="1800" b="1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675" marR="66675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60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675" marR="66675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 sz="1800" b="1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三星</a:t>
                      </a:r>
                      <a:endParaRPr lang="en-US" sz="1800" b="1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675" marR="66675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800" b="1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4600</a:t>
                      </a:r>
                      <a:endParaRPr lang="en-US" sz="1800" b="1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675" marR="66675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 sz="1800" b="1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航天行云科技有限公司</a:t>
                      </a:r>
                      <a:endParaRPr lang="en-US" sz="1800" b="1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675" marR="66675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80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675" marR="66675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 sz="1800" b="1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中国航天科技集团</a:t>
                      </a:r>
                      <a:endParaRPr lang="en-US" sz="1800" b="1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675" marR="66675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24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675" marR="66675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800" b="1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Facebook</a:t>
                      </a:r>
                      <a:endParaRPr lang="en-US" sz="1800" b="1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675" marR="66675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 sz="1800" b="1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？</a:t>
                      </a:r>
                      <a:endParaRPr lang="en-US" sz="1800" b="1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675" marR="66675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 sz="1800" b="1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欧比特宇航科技股份有限公司</a:t>
                      </a:r>
                      <a:endParaRPr lang="en-US" sz="1800" b="1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675" marR="66675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34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675" marR="66675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zh-CN" altLang="en-US" sz="1800" b="1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北京国电高科科技有限公司</a:t>
                      </a:r>
                      <a:endParaRPr lang="en-US" sz="1800" b="1" dirty="0"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675" marR="66675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38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675" marR="66675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l" latinLnBrk="1"/>
                      <a:r>
                        <a:rPr lang="en-US" sz="1800" b="1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…</a:t>
                      </a:r>
                    </a:p>
                  </a:txBody>
                  <a:tcPr marL="66675" marR="66675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sz="1800" b="1" kern="12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…</a:t>
                      </a:r>
                      <a:endParaRPr lang="en-US" sz="1800" b="1" kern="1200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6675" marR="66675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sz="1800" b="1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…</a:t>
                      </a:r>
                    </a:p>
                  </a:txBody>
                  <a:tcPr marL="66675" marR="66675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…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66675" marR="66675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sz="1800" b="1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…</a:t>
                      </a:r>
                    </a:p>
                  </a:txBody>
                  <a:tcPr marL="66675" marR="66675" marT="0" marB="0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…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6675" marR="66675" marT="0" marB="0" anchor="ctr"/>
                </a:tc>
                <a:extLst>
                  <a:ext uri="{0D108BD9-81ED-4DB2-BD59-A6C34878D82A}">
                    <a16:rowId xmlns:a16="http://schemas.microsoft.com/office/drawing/2014/main" val="2452467995"/>
                  </a:ext>
                </a:extLst>
              </a:tr>
            </a:tbl>
          </a:graphicData>
        </a:graphic>
      </p:graphicFrame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427871" y="293437"/>
            <a:ext cx="10644682" cy="502215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849 VS 284 </a:t>
            </a:r>
            <a:r>
              <a:rPr lang="en-US" altLang="zh-CN" dirty="0" smtClean="0">
                <a:sym typeface="Wingdings" panose="05000000000000000000" pitchFamily="2" charset="2"/>
              </a:rPr>
              <a:t> </a:t>
            </a:r>
            <a:r>
              <a:rPr lang="en-US" altLang="zh-CN" dirty="0" smtClean="0"/>
              <a:t>53980+ VS 3657+</a:t>
            </a:r>
            <a:endParaRPr lang="zh-CN" altLang="en-US" sz="2400" dirty="0"/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2688879" y="941560"/>
            <a:ext cx="0" cy="559504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28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概念与内涵：未来的卫星怎么造、怎么用、怎么管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26439" y="976209"/>
            <a:ext cx="6314451" cy="1900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以天基超算平台为核心，采用开放系统架构，拥有开源软件生态，设有航天应用商店，支持有效载荷即插即用，应用软件按需加载，系统功能快速重构的新一代智能卫星系统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允许第三方为其开发软件并在其上部署软件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能够通过软件上注持续扩充功能、提升性能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46" y="3187773"/>
            <a:ext cx="5938091" cy="3220190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 rot="16200000" flipH="1">
            <a:off x="3772321" y="3902143"/>
            <a:ext cx="5881790" cy="29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044011" y="694841"/>
            <a:ext cx="4772089" cy="5146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研制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周期长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成本高的问题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开放系统架构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软硬件解耦合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应用效能低的问题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航天应用商店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多租户、共享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智能化、网络化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频谱资源紧张的问题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软件无线电、认知无线电、智能通信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轨道轨位紧张的问题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一星多能、一星多用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437567" y="5946298"/>
            <a:ext cx="39629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软件定义卫星 智能引领航天</a:t>
            </a:r>
          </a:p>
        </p:txBody>
      </p:sp>
    </p:spTree>
    <p:extLst>
      <p:ext uri="{BB962C8B-B14F-4D97-AF65-F5344CB8AC3E}">
        <p14:creationId xmlns:p14="http://schemas.microsoft.com/office/powerpoint/2010/main" val="424398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369967" y="5046916"/>
            <a:ext cx="7488000" cy="3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 defTabSz="914354"/>
            <a:r>
              <a:rPr lang="zh-CN" altLang="en-US" sz="1900" b="1" dirty="0">
                <a:solidFill>
                  <a:srgbClr val="44546A"/>
                </a:solidFill>
                <a:latin typeface="微软雅黑" pitchFamily="34" charset="-122"/>
                <a:ea typeface="微软雅黑" pitchFamily="34" charset="-122"/>
              </a:rPr>
              <a:t>支持主流接口形式的载荷接入与计算加速环境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2369967" y="2868684"/>
            <a:ext cx="7488832" cy="360000"/>
            <a:chOff x="755576" y="1643054"/>
            <a:chExt cx="7488832" cy="360000"/>
          </a:xfrm>
        </p:grpSpPr>
        <p:sp>
          <p:nvSpPr>
            <p:cNvPr id="5" name="矩形 4"/>
            <p:cNvSpPr/>
            <p:nvPr/>
          </p:nvSpPr>
          <p:spPr>
            <a:xfrm>
              <a:off x="755576" y="1643054"/>
              <a:ext cx="21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r>
                <a:rPr lang="zh-CN" altLang="en-US" sz="1900" b="1" dirty="0">
                  <a:solidFill>
                    <a:srgbClr val="44546A"/>
                  </a:solidFill>
                  <a:latin typeface="微软雅黑" pitchFamily="34" charset="-122"/>
                  <a:ea typeface="微软雅黑" pitchFamily="34" charset="-122"/>
                </a:rPr>
                <a:t>实时数据处理引擎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3419872" y="1643054"/>
              <a:ext cx="21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r>
                <a:rPr lang="zh-CN" altLang="en-US" sz="1900" b="1" dirty="0">
                  <a:solidFill>
                    <a:srgbClr val="44546A"/>
                  </a:solidFill>
                  <a:latin typeface="微软雅黑" pitchFamily="34" charset="-122"/>
                  <a:ea typeface="微软雅黑" pitchFamily="34" charset="-122"/>
                </a:rPr>
                <a:t>智能信息处理引擎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6084408" y="1643054"/>
              <a:ext cx="21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r>
                <a:rPr lang="zh-CN" altLang="en-US" sz="1900" b="1" dirty="0">
                  <a:solidFill>
                    <a:srgbClr val="44546A"/>
                  </a:solidFill>
                  <a:latin typeface="微软雅黑" pitchFamily="34" charset="-122"/>
                  <a:ea typeface="微软雅黑" pitchFamily="34" charset="-122"/>
                </a:rPr>
                <a:t>离线数据处理引擎</a:t>
              </a:r>
            </a:p>
          </p:txBody>
        </p:sp>
      </p:grpSp>
      <p:sp>
        <p:nvSpPr>
          <p:cNvPr id="8" name="矩形 7"/>
          <p:cNvSpPr/>
          <p:nvPr/>
        </p:nvSpPr>
        <p:spPr>
          <a:xfrm>
            <a:off x="2369967" y="3426756"/>
            <a:ext cx="7488000" cy="3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 defTabSz="914354"/>
            <a:r>
              <a:rPr lang="zh-CN" altLang="en-US" sz="1900" b="1" dirty="0">
                <a:solidFill>
                  <a:srgbClr val="44546A"/>
                </a:solidFill>
                <a:latin typeface="微软雅黑" pitchFamily="34" charset="-122"/>
                <a:ea typeface="微软雅黑" pitchFamily="34" charset="-122"/>
              </a:rPr>
              <a:t>基于软件容错技术的高性能分布式计算环境</a:t>
            </a:r>
          </a:p>
        </p:txBody>
      </p:sp>
      <p:sp>
        <p:nvSpPr>
          <p:cNvPr id="9" name="矩形 8"/>
          <p:cNvSpPr/>
          <p:nvPr/>
        </p:nvSpPr>
        <p:spPr>
          <a:xfrm>
            <a:off x="2369967" y="2310612"/>
            <a:ext cx="7488000" cy="360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 defTabSz="914354"/>
            <a:r>
              <a:rPr lang="zh-CN" altLang="en-US" sz="1900" b="1" dirty="0">
                <a:solidFill>
                  <a:srgbClr val="44546A"/>
                </a:solidFill>
                <a:latin typeface="微软雅黑" pitchFamily="34" charset="-122"/>
                <a:ea typeface="微软雅黑" pitchFamily="34" charset="-122"/>
              </a:rPr>
              <a:t>与主流计算环境兼容的应用程序执行环境</a:t>
            </a:r>
          </a:p>
        </p:txBody>
      </p:sp>
      <p:sp>
        <p:nvSpPr>
          <p:cNvPr id="10" name="矩形 9"/>
          <p:cNvSpPr/>
          <p:nvPr/>
        </p:nvSpPr>
        <p:spPr>
          <a:xfrm>
            <a:off x="2369967" y="1287135"/>
            <a:ext cx="648000" cy="5760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 defTabSz="914354"/>
            <a:r>
              <a:rPr lang="en-US" altLang="zh-CN" sz="1900" b="1" dirty="0">
                <a:solidFill>
                  <a:srgbClr val="44546A"/>
                </a:solidFill>
                <a:latin typeface="微软雅黑" pitchFamily="34" charset="-122"/>
                <a:ea typeface="微软雅黑" pitchFamily="34" charset="-122"/>
              </a:rPr>
              <a:t>app</a:t>
            </a:r>
            <a:endParaRPr lang="zh-CN" altLang="en-US" sz="1900" b="1" dirty="0">
              <a:solidFill>
                <a:srgbClr val="4454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790347" y="1287135"/>
            <a:ext cx="648000" cy="5760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 defTabSz="914354"/>
            <a:r>
              <a:rPr lang="en-US" altLang="zh-CN" sz="1900" b="1" dirty="0">
                <a:solidFill>
                  <a:srgbClr val="44546A"/>
                </a:solidFill>
                <a:latin typeface="微软雅黑" pitchFamily="34" charset="-122"/>
                <a:ea typeface="微软雅黑" pitchFamily="34" charset="-122"/>
              </a:rPr>
              <a:t>app</a:t>
            </a:r>
            <a:endParaRPr lang="zh-CN" altLang="en-US" sz="1900" b="1" dirty="0">
              <a:solidFill>
                <a:srgbClr val="4454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225063" y="1287135"/>
            <a:ext cx="648000" cy="5760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 defTabSz="914354"/>
            <a:r>
              <a:rPr lang="en-US" altLang="zh-CN" sz="1900" b="1" dirty="0">
                <a:solidFill>
                  <a:srgbClr val="44546A"/>
                </a:solidFill>
                <a:latin typeface="微软雅黑" pitchFamily="34" charset="-122"/>
                <a:ea typeface="微软雅黑" pitchFamily="34" charset="-122"/>
              </a:rPr>
              <a:t>app</a:t>
            </a:r>
            <a:endParaRPr lang="zh-CN" altLang="en-US" sz="1900" b="1" dirty="0">
              <a:solidFill>
                <a:srgbClr val="4454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080157" y="1287135"/>
            <a:ext cx="648000" cy="5760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 defTabSz="914354"/>
            <a:r>
              <a:rPr lang="en-US" altLang="zh-CN" sz="1900" b="1" dirty="0">
                <a:solidFill>
                  <a:srgbClr val="44546A"/>
                </a:solidFill>
                <a:latin typeface="微软雅黑" pitchFamily="34" charset="-122"/>
                <a:ea typeface="微软雅黑" pitchFamily="34" charset="-122"/>
              </a:rPr>
              <a:t>app</a:t>
            </a:r>
            <a:endParaRPr lang="zh-CN" altLang="en-US" sz="1900" b="1" dirty="0">
              <a:solidFill>
                <a:srgbClr val="4454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935252" y="1287135"/>
            <a:ext cx="648000" cy="5760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 defTabSz="914354"/>
            <a:r>
              <a:rPr lang="en-US" altLang="zh-CN" sz="1900" b="1" dirty="0">
                <a:solidFill>
                  <a:srgbClr val="44546A"/>
                </a:solidFill>
                <a:latin typeface="微软雅黑" pitchFamily="34" charset="-122"/>
                <a:ea typeface="微软雅黑" pitchFamily="34" charset="-122"/>
              </a:rPr>
              <a:t>app</a:t>
            </a:r>
            <a:endParaRPr lang="zh-CN" altLang="en-US" sz="1900" b="1" dirty="0">
              <a:solidFill>
                <a:srgbClr val="4454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645443" y="1287135"/>
            <a:ext cx="648000" cy="5760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 defTabSz="914354"/>
            <a:r>
              <a:rPr lang="en-US" altLang="zh-CN" sz="1900" b="1" dirty="0">
                <a:solidFill>
                  <a:srgbClr val="44546A"/>
                </a:solidFill>
                <a:latin typeface="微软雅黑" pitchFamily="34" charset="-122"/>
                <a:ea typeface="微软雅黑" pitchFamily="34" charset="-122"/>
              </a:rPr>
              <a:t>app</a:t>
            </a:r>
            <a:endParaRPr lang="zh-CN" altLang="en-US" sz="1900" b="1" dirty="0">
              <a:solidFill>
                <a:srgbClr val="4454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500537" y="1287135"/>
            <a:ext cx="648000" cy="5760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 defTabSz="914354"/>
            <a:r>
              <a:rPr lang="en-US" altLang="zh-CN" sz="1900" b="1" dirty="0">
                <a:solidFill>
                  <a:srgbClr val="44546A"/>
                </a:solidFill>
                <a:latin typeface="微软雅黑" pitchFamily="34" charset="-122"/>
                <a:ea typeface="微软雅黑" pitchFamily="34" charset="-122"/>
              </a:rPr>
              <a:t>app</a:t>
            </a:r>
            <a:endParaRPr lang="zh-CN" altLang="en-US" sz="1900" b="1" dirty="0">
              <a:solidFill>
                <a:srgbClr val="4454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355632" y="1287135"/>
            <a:ext cx="648000" cy="5760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 defTabSz="914354"/>
            <a:r>
              <a:rPr lang="en-US" altLang="zh-CN" sz="1900" b="1" dirty="0">
                <a:solidFill>
                  <a:srgbClr val="44546A"/>
                </a:solidFill>
                <a:latin typeface="微软雅黑" pitchFamily="34" charset="-122"/>
                <a:ea typeface="微软雅黑" pitchFamily="34" charset="-122"/>
              </a:rPr>
              <a:t>app</a:t>
            </a:r>
            <a:endParaRPr lang="zh-CN" altLang="en-US" sz="1900" b="1" dirty="0">
              <a:solidFill>
                <a:srgbClr val="4454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210727" y="1287135"/>
            <a:ext cx="648000" cy="5760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 defTabSz="914354"/>
            <a:r>
              <a:rPr lang="en-US" altLang="zh-CN" sz="1900" b="1" dirty="0">
                <a:solidFill>
                  <a:srgbClr val="44546A"/>
                </a:solidFill>
                <a:latin typeface="微软雅黑" pitchFamily="34" charset="-122"/>
                <a:ea typeface="微软雅黑" pitchFamily="34" charset="-122"/>
              </a:rPr>
              <a:t>app</a:t>
            </a:r>
            <a:endParaRPr lang="zh-CN" altLang="en-US" sz="1900" b="1" dirty="0">
              <a:solidFill>
                <a:srgbClr val="44546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8" name="组合 43"/>
          <p:cNvGrpSpPr/>
          <p:nvPr/>
        </p:nvGrpSpPr>
        <p:grpSpPr>
          <a:xfrm>
            <a:off x="2369967" y="5814076"/>
            <a:ext cx="7488760" cy="576000"/>
            <a:chOff x="2069711" y="5814076"/>
            <a:chExt cx="7488760" cy="576000"/>
          </a:xfrm>
        </p:grpSpPr>
        <p:sp>
          <p:nvSpPr>
            <p:cNvPr id="19" name="矩形 18"/>
            <p:cNvSpPr/>
            <p:nvPr/>
          </p:nvSpPr>
          <p:spPr>
            <a:xfrm>
              <a:off x="2069711" y="5814076"/>
              <a:ext cx="648000" cy="5760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r>
                <a:rPr lang="zh-CN" altLang="en-US" sz="1900" b="1" dirty="0">
                  <a:solidFill>
                    <a:srgbClr val="44546A"/>
                  </a:solidFill>
                  <a:latin typeface="微软雅黑" pitchFamily="34" charset="-122"/>
                  <a:ea typeface="微软雅黑" pitchFamily="34" charset="-122"/>
                </a:rPr>
                <a:t>载荷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5490091" y="5814076"/>
              <a:ext cx="648000" cy="5760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r>
                <a:rPr lang="zh-CN" altLang="en-US" sz="1900" b="1" dirty="0">
                  <a:solidFill>
                    <a:srgbClr val="44546A"/>
                  </a:solidFill>
                  <a:latin typeface="微软雅黑" pitchFamily="34" charset="-122"/>
                  <a:ea typeface="微软雅黑" pitchFamily="34" charset="-122"/>
                </a:rPr>
                <a:t>载荷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2924806" y="5814076"/>
              <a:ext cx="648000" cy="5760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r>
                <a:rPr lang="zh-CN" altLang="en-US" sz="1900" b="1" dirty="0">
                  <a:solidFill>
                    <a:srgbClr val="44546A"/>
                  </a:solidFill>
                  <a:latin typeface="微软雅黑" pitchFamily="34" charset="-122"/>
                  <a:ea typeface="微软雅黑" pitchFamily="34" charset="-122"/>
                </a:rPr>
                <a:t>载荷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3779901" y="5814076"/>
              <a:ext cx="648000" cy="5760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r>
                <a:rPr lang="zh-CN" altLang="en-US" sz="1900" b="1" dirty="0">
                  <a:solidFill>
                    <a:srgbClr val="44546A"/>
                  </a:solidFill>
                  <a:latin typeface="微软雅黑" pitchFamily="34" charset="-122"/>
                  <a:ea typeface="微软雅黑" pitchFamily="34" charset="-122"/>
                </a:rPr>
                <a:t>载荷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4634996" y="5814076"/>
              <a:ext cx="648000" cy="5760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r>
                <a:rPr lang="zh-CN" altLang="en-US" sz="1900" b="1" dirty="0">
                  <a:solidFill>
                    <a:srgbClr val="44546A"/>
                  </a:solidFill>
                  <a:latin typeface="微软雅黑" pitchFamily="34" charset="-122"/>
                  <a:ea typeface="微软雅黑" pitchFamily="34" charset="-122"/>
                </a:rPr>
                <a:t>载荷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6345186" y="5814076"/>
              <a:ext cx="648000" cy="5760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r>
                <a:rPr lang="zh-CN" altLang="en-US" sz="1900" b="1" dirty="0">
                  <a:solidFill>
                    <a:srgbClr val="44546A"/>
                  </a:solidFill>
                  <a:latin typeface="微软雅黑" pitchFamily="34" charset="-122"/>
                  <a:ea typeface="微软雅黑" pitchFamily="34" charset="-122"/>
                </a:rPr>
                <a:t>载荷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7200281" y="5814076"/>
              <a:ext cx="648000" cy="5760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r>
                <a:rPr lang="zh-CN" altLang="en-US" sz="1900" b="1" dirty="0">
                  <a:solidFill>
                    <a:srgbClr val="44546A"/>
                  </a:solidFill>
                  <a:latin typeface="微软雅黑" pitchFamily="34" charset="-122"/>
                  <a:ea typeface="微软雅黑" pitchFamily="34" charset="-122"/>
                </a:rPr>
                <a:t>载荷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8055376" y="5814076"/>
              <a:ext cx="648000" cy="5760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r>
                <a:rPr lang="zh-CN" altLang="en-US" sz="1900" b="1" dirty="0">
                  <a:solidFill>
                    <a:srgbClr val="44546A"/>
                  </a:solidFill>
                  <a:latin typeface="微软雅黑" pitchFamily="34" charset="-122"/>
                  <a:ea typeface="微软雅黑" pitchFamily="34" charset="-122"/>
                </a:rPr>
                <a:t>载荷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8910471" y="5814076"/>
              <a:ext cx="648000" cy="576000"/>
            </a:xfrm>
            <a:prstGeom prst="rect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r>
                <a:rPr lang="zh-CN" altLang="en-US" sz="1900" b="1" dirty="0">
                  <a:solidFill>
                    <a:srgbClr val="44546A"/>
                  </a:solidFill>
                  <a:latin typeface="微软雅黑" pitchFamily="34" charset="-122"/>
                  <a:ea typeface="微软雅黑" pitchFamily="34" charset="-122"/>
                </a:rPr>
                <a:t>载荷</a:t>
              </a:r>
            </a:p>
          </p:txBody>
        </p:sp>
      </p:grpSp>
      <p:grpSp>
        <p:nvGrpSpPr>
          <p:cNvPr id="40" name="组合 37"/>
          <p:cNvGrpSpPr/>
          <p:nvPr/>
        </p:nvGrpSpPr>
        <p:grpSpPr>
          <a:xfrm>
            <a:off x="2368891" y="3984828"/>
            <a:ext cx="7489911" cy="864016"/>
            <a:chOff x="754497" y="2929548"/>
            <a:chExt cx="7489911" cy="864016"/>
          </a:xfrm>
        </p:grpSpPr>
        <p:sp>
          <p:nvSpPr>
            <p:cNvPr id="29" name="矩形 28"/>
            <p:cNvSpPr/>
            <p:nvPr/>
          </p:nvSpPr>
          <p:spPr>
            <a:xfrm>
              <a:off x="3419872" y="3433564"/>
              <a:ext cx="2160000" cy="360000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r>
                <a:rPr lang="en-US" altLang="zh-CN" sz="1900" b="1" dirty="0">
                  <a:solidFill>
                    <a:srgbClr val="44546A"/>
                  </a:solidFill>
                  <a:latin typeface="微软雅黑" pitchFamily="34" charset="-122"/>
                  <a:ea typeface="微软雅黑" pitchFamily="34" charset="-122"/>
                </a:rPr>
                <a:t>FPGA</a:t>
              </a:r>
              <a:r>
                <a:rPr lang="zh-CN" altLang="en-US" sz="1900" b="1" dirty="0">
                  <a:solidFill>
                    <a:srgbClr val="44546A"/>
                  </a:solidFill>
                  <a:latin typeface="微软雅黑" pitchFamily="34" charset="-122"/>
                  <a:ea typeface="微软雅黑" pitchFamily="34" charset="-122"/>
                </a:rPr>
                <a:t>阵列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6084408" y="2929548"/>
              <a:ext cx="2160000" cy="360000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r>
                <a:rPr lang="en-US" altLang="zh-CN" sz="1900" b="1" dirty="0">
                  <a:solidFill>
                    <a:srgbClr val="44546A"/>
                  </a:solidFill>
                  <a:latin typeface="微软雅黑" pitchFamily="34" charset="-122"/>
                  <a:ea typeface="微软雅黑" pitchFamily="34" charset="-122"/>
                </a:rPr>
                <a:t>GPU</a:t>
              </a:r>
              <a:r>
                <a:rPr lang="zh-CN" altLang="en-US" sz="1900" b="1" dirty="0">
                  <a:solidFill>
                    <a:srgbClr val="44546A"/>
                  </a:solidFill>
                  <a:latin typeface="微软雅黑" pitchFamily="34" charset="-122"/>
                  <a:ea typeface="微软雅黑" pitchFamily="34" charset="-122"/>
                </a:rPr>
                <a:t>阵列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755576" y="3433564"/>
              <a:ext cx="2160000" cy="360000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r>
                <a:rPr lang="en-US" altLang="zh-CN" sz="1900" b="1" dirty="0">
                  <a:solidFill>
                    <a:srgbClr val="44546A"/>
                  </a:solidFill>
                  <a:latin typeface="微软雅黑" pitchFamily="34" charset="-122"/>
                  <a:ea typeface="微软雅黑" pitchFamily="34" charset="-122"/>
                </a:rPr>
                <a:t>Flash</a:t>
              </a:r>
              <a:r>
                <a:rPr lang="zh-CN" altLang="en-US" sz="1900" b="1" dirty="0">
                  <a:solidFill>
                    <a:srgbClr val="44546A"/>
                  </a:solidFill>
                  <a:latin typeface="微软雅黑" pitchFamily="34" charset="-122"/>
                  <a:ea typeface="微软雅黑" pitchFamily="34" charset="-122"/>
                </a:rPr>
                <a:t>阵列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754497" y="2929548"/>
              <a:ext cx="2160000" cy="360000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r>
                <a:rPr lang="en-US" altLang="zh-CN" sz="1900" b="1" dirty="0">
                  <a:solidFill>
                    <a:srgbClr val="44546A"/>
                  </a:solidFill>
                  <a:latin typeface="微软雅黑" pitchFamily="34" charset="-122"/>
                  <a:ea typeface="微软雅黑" pitchFamily="34" charset="-122"/>
                </a:rPr>
                <a:t>DSP</a:t>
              </a:r>
              <a:r>
                <a:rPr lang="zh-CN" altLang="en-US" sz="1900" b="1" dirty="0">
                  <a:solidFill>
                    <a:srgbClr val="44546A"/>
                  </a:solidFill>
                  <a:latin typeface="微软雅黑" pitchFamily="34" charset="-122"/>
                  <a:ea typeface="微软雅黑" pitchFamily="34" charset="-122"/>
                </a:rPr>
                <a:t>阵列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3419452" y="2929548"/>
              <a:ext cx="2160000" cy="360000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 defTabSz="914354"/>
              <a:r>
                <a:rPr lang="en-US" altLang="zh-CN" sz="1900" b="1" dirty="0">
                  <a:solidFill>
                    <a:srgbClr val="44546A"/>
                  </a:solidFill>
                  <a:latin typeface="微软雅黑" pitchFamily="34" charset="-122"/>
                  <a:ea typeface="微软雅黑" pitchFamily="34" charset="-122"/>
                </a:rPr>
                <a:t>CPU</a:t>
              </a:r>
              <a:r>
                <a:rPr lang="zh-CN" altLang="en-US" sz="1900" b="1" dirty="0">
                  <a:solidFill>
                    <a:srgbClr val="44546A"/>
                  </a:solidFill>
                  <a:latin typeface="微软雅黑" pitchFamily="34" charset="-122"/>
                  <a:ea typeface="微软雅黑" pitchFamily="34" charset="-122"/>
                </a:rPr>
                <a:t>阵列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6084408" y="3433564"/>
              <a:ext cx="2160000" cy="360000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/>
              <a:r>
                <a:rPr lang="en-US" altLang="zh-CN" sz="1900" b="1" dirty="0">
                  <a:solidFill>
                    <a:srgbClr val="44546A"/>
                  </a:solidFill>
                  <a:latin typeface="微软雅黑" pitchFamily="34" charset="-122"/>
                  <a:ea typeface="微软雅黑" pitchFamily="34" charset="-122"/>
                </a:rPr>
                <a:t>DDR</a:t>
              </a:r>
              <a:r>
                <a:rPr lang="zh-CN" altLang="en-US" sz="1900" b="1" dirty="0">
                  <a:solidFill>
                    <a:srgbClr val="44546A"/>
                  </a:solidFill>
                  <a:latin typeface="微软雅黑" pitchFamily="34" charset="-122"/>
                  <a:ea typeface="微软雅黑" pitchFamily="34" charset="-122"/>
                </a:rPr>
                <a:t>阵列</a:t>
              </a:r>
            </a:p>
          </p:txBody>
        </p:sp>
      </p:grpSp>
      <p:cxnSp>
        <p:nvCxnSpPr>
          <p:cNvPr id="35" name="直接连接符 34"/>
          <p:cNvCxnSpPr/>
          <p:nvPr/>
        </p:nvCxnSpPr>
        <p:spPr>
          <a:xfrm>
            <a:off x="-213936" y="2094291"/>
            <a:ext cx="12672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-178140" y="5621329"/>
            <a:ext cx="12672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组合 48"/>
          <p:cNvGrpSpPr/>
          <p:nvPr/>
        </p:nvGrpSpPr>
        <p:grpSpPr>
          <a:xfrm>
            <a:off x="611681" y="2143488"/>
            <a:ext cx="781683" cy="3402376"/>
            <a:chOff x="611681" y="2143488"/>
            <a:chExt cx="781683" cy="3402376"/>
          </a:xfrm>
        </p:grpSpPr>
        <p:sp>
          <p:nvSpPr>
            <p:cNvPr id="37" name="TextBox 36"/>
            <p:cNvSpPr txBox="1"/>
            <p:nvPr/>
          </p:nvSpPr>
          <p:spPr>
            <a:xfrm>
              <a:off x="611681" y="3364629"/>
              <a:ext cx="781683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54"/>
              <a:r>
                <a:rPr lang="zh-CN" altLang="en-US" sz="1900" b="1" dirty="0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天基超算平台</a:t>
              </a:r>
            </a:p>
          </p:txBody>
        </p:sp>
        <p:cxnSp>
          <p:nvCxnSpPr>
            <p:cNvPr id="38" name="直接箭头连接符 37"/>
            <p:cNvCxnSpPr/>
            <p:nvPr/>
          </p:nvCxnSpPr>
          <p:spPr>
            <a:xfrm rot="16200000" flipV="1">
              <a:off x="418194" y="2737488"/>
              <a:ext cx="1188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/>
            <p:nvPr/>
          </p:nvCxnSpPr>
          <p:spPr>
            <a:xfrm rot="5400000">
              <a:off x="397264" y="4951864"/>
              <a:ext cx="1188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左弧形箭头 41"/>
          <p:cNvSpPr/>
          <p:nvPr/>
        </p:nvSpPr>
        <p:spPr>
          <a:xfrm flipV="1">
            <a:off x="1737171" y="1422400"/>
            <a:ext cx="545568" cy="4755528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 defTabSz="914354"/>
            <a:endParaRPr lang="zh-CN" altLang="en-US" sz="1900" dirty="0">
              <a:solidFill>
                <a:srgbClr val="FF0000"/>
              </a:solidFill>
            </a:endParaRPr>
          </a:p>
        </p:txBody>
      </p:sp>
      <p:sp>
        <p:nvSpPr>
          <p:cNvPr id="43" name="左弧形箭头 42"/>
          <p:cNvSpPr/>
          <p:nvPr/>
        </p:nvSpPr>
        <p:spPr>
          <a:xfrm flipH="1" flipV="1">
            <a:off x="9957444" y="5181880"/>
            <a:ext cx="212528" cy="952507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 defTabSz="914354"/>
            <a:endParaRPr lang="zh-CN" altLang="en-US" sz="1900" dirty="0">
              <a:solidFill>
                <a:prstClr val="black"/>
              </a:solidFill>
            </a:endParaRPr>
          </a:p>
        </p:txBody>
      </p:sp>
      <p:grpSp>
        <p:nvGrpSpPr>
          <p:cNvPr id="44" name="组合 47"/>
          <p:cNvGrpSpPr/>
          <p:nvPr/>
        </p:nvGrpSpPr>
        <p:grpSpPr>
          <a:xfrm>
            <a:off x="10345005" y="2132112"/>
            <a:ext cx="1214651" cy="3402376"/>
            <a:chOff x="10345003" y="2132112"/>
            <a:chExt cx="1214651" cy="3402376"/>
          </a:xfrm>
        </p:grpSpPr>
        <p:sp>
          <p:nvSpPr>
            <p:cNvPr id="45" name="TextBox 44"/>
            <p:cNvSpPr txBox="1"/>
            <p:nvPr/>
          </p:nvSpPr>
          <p:spPr>
            <a:xfrm>
              <a:off x="10345003" y="3653509"/>
              <a:ext cx="1214651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54"/>
              <a:r>
                <a:rPr lang="en-US" altLang="zh-CN" sz="1900" b="1" dirty="0" err="1">
                  <a:solidFill>
                    <a:prstClr val="black"/>
                  </a:solidFill>
                  <a:latin typeface="微软雅黑" pitchFamily="34" charset="-122"/>
                  <a:ea typeface="微软雅黑" pitchFamily="34" charset="-122"/>
                </a:rPr>
                <a:t>Sputnix</a:t>
              </a:r>
              <a:endParaRPr lang="zh-CN" altLang="en-US" sz="190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46" name="直接箭头连接符 45"/>
            <p:cNvCxnSpPr/>
            <p:nvPr/>
          </p:nvCxnSpPr>
          <p:spPr>
            <a:xfrm rot="16200000" flipV="1">
              <a:off x="10342562" y="2726112"/>
              <a:ext cx="1188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箭头连接符 46"/>
            <p:cNvCxnSpPr/>
            <p:nvPr/>
          </p:nvCxnSpPr>
          <p:spPr>
            <a:xfrm rot="5400000">
              <a:off x="10321632" y="4940488"/>
              <a:ext cx="11880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概念与内涵：软硬件解耦合</a:t>
            </a:r>
            <a:r>
              <a:rPr lang="en-US" altLang="zh-CN" dirty="0" smtClean="0"/>
              <a:t>+</a:t>
            </a:r>
            <a:r>
              <a:rPr lang="zh-CN" altLang="en-US" dirty="0" smtClean="0"/>
              <a:t>开放系统架构</a:t>
            </a:r>
            <a:r>
              <a:rPr lang="en-US" altLang="zh-CN" dirty="0" smtClean="0"/>
              <a:t>+</a:t>
            </a:r>
            <a:r>
              <a:rPr lang="zh-CN" altLang="en-US" dirty="0" smtClean="0"/>
              <a:t>开源软件生态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818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2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2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01.imgmini.eastday.com/mobile/20160718/20160718191154_1ee8248975d72ab4e3ebc394db9258b4_2.jpeg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745" y="1257835"/>
            <a:ext cx="2880000" cy="1839685"/>
          </a:xfrm>
          <a:prstGeom prst="rect">
            <a:avLst/>
          </a:prstGeom>
          <a:noFill/>
        </p:spPr>
      </p:pic>
      <p:pic>
        <p:nvPicPr>
          <p:cNvPr id="3" name="Picture 4" descr="https://01.imgmini.eastday.com/mobile/20160718/20160718191154_1ee8248975d72ab4e3ebc394db9258b4_3.jpeg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89011" y="1257835"/>
            <a:ext cx="2880000" cy="1839685"/>
          </a:xfrm>
          <a:prstGeom prst="rect">
            <a:avLst/>
          </a:prstGeom>
          <a:noFill/>
        </p:spPr>
      </p:pic>
      <p:pic>
        <p:nvPicPr>
          <p:cNvPr id="4" name="Picture 6" descr="https://01.imgmini.eastday.com/mobile/20160718/20160718191154_1ee8248975d72ab4e3ebc394db9258b4_4.jpeg"/>
          <p:cNvPicPr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105276" y="1257835"/>
            <a:ext cx="2880000" cy="1839685"/>
          </a:xfrm>
          <a:prstGeom prst="rect">
            <a:avLst/>
          </a:prstGeom>
          <a:noFill/>
        </p:spPr>
      </p:pic>
      <p:pic>
        <p:nvPicPr>
          <p:cNvPr id="5" name="Picture 8" descr="https://01.imgmini.eastday.com/mobile/20160718/20160718191154_1ee8248975d72ab4e3ebc394db9258b4_5.jpeg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121541" y="1257835"/>
            <a:ext cx="2880000" cy="1839685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>
          <a:xfrm>
            <a:off x="72745" y="3491438"/>
            <a:ext cx="1190629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天宫一号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10Mhz	       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阿波罗 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2MHz         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     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哈勃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1.25MHz/25MHz    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     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好奇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号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400MHz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算力</a:t>
            </a:r>
            <a:r>
              <a:rPr lang="zh-CN" altLang="en-US" sz="2400" dirty="0" smtClean="0"/>
              <a:t>是制约软件定义卫星发展的最大障碍</a:t>
            </a:r>
            <a:endParaRPr lang="zh-CN" altLang="en-US" sz="2400" dirty="0"/>
          </a:p>
        </p:txBody>
      </p:sp>
      <p:pic>
        <p:nvPicPr>
          <p:cNvPr id="14" name="Picture 2" descr="http://i.imgur.com/XCiGXrc.jpg"/>
          <p:cNvPicPr preferRelativeResize="0"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9121541" y="4285466"/>
            <a:ext cx="2880000" cy="1906530"/>
          </a:xfrm>
          <a:prstGeom prst="rect">
            <a:avLst/>
          </a:prstGeom>
          <a:noFill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011" y="4304519"/>
            <a:ext cx="2880000" cy="188747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276" y="4285466"/>
            <a:ext cx="2880000" cy="19065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745" y="4240053"/>
            <a:ext cx="2880000" cy="195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00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主题1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93EDBA82-EE39-4431-A69B-A3BC8C4AE3D8}" vid="{8EEB1591-958C-4675-959E-9AEB85204CC8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微软雅黑 Light"/>
        <a:ea typeface="微软雅黑 Light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主题1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93EDBA82-EE39-4431-A69B-A3BC8C4AE3D8}" vid="{8EEB1591-958C-4675-959E-9AEB85204CC8}"/>
    </a:ext>
  </a:extLst>
</a:theme>
</file>

<file path=ppt/theme/theme5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4103</TotalTime>
  <Words>1739</Words>
  <Application>Microsoft Office PowerPoint</Application>
  <PresentationFormat>宽屏</PresentationFormat>
  <Paragraphs>527</Paragraphs>
  <Slides>36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36</vt:i4>
      </vt:variant>
    </vt:vector>
  </HeadingPairs>
  <TitlesOfParts>
    <vt:vector size="53" baseType="lpstr">
      <vt:lpstr>Arial Unicode MS</vt:lpstr>
      <vt:lpstr>等线</vt:lpstr>
      <vt:lpstr>等线 Light</vt:lpstr>
      <vt:lpstr>宋体</vt:lpstr>
      <vt:lpstr>微软雅黑</vt:lpstr>
      <vt:lpstr>微软雅黑 Light</vt:lpstr>
      <vt:lpstr>Arial</vt:lpstr>
      <vt:lpstr>Calibri</vt:lpstr>
      <vt:lpstr>Calibri Light</vt:lpstr>
      <vt:lpstr>Times New Roman</vt:lpstr>
      <vt:lpstr>Verdana</vt:lpstr>
      <vt:lpstr>Wingdings</vt:lpstr>
      <vt:lpstr>1_主题1</vt:lpstr>
      <vt:lpstr>Office 主题​​</vt:lpstr>
      <vt:lpstr>3_Office 主题​​</vt:lpstr>
      <vt:lpstr>2_主题1</vt:lpstr>
      <vt:lpstr>1_Office 主题​​</vt:lpstr>
      <vt:lpstr>PowerPoint 演示文稿</vt:lpstr>
      <vt:lpstr>Sputnik：October 4, 1957 at 22:28:34 Moscow Time</vt:lpstr>
      <vt:lpstr>Sputnix：智能卫星专用的平台化系统软件解决方案</vt:lpstr>
      <vt:lpstr>报告内容</vt:lpstr>
      <vt:lpstr>天网恢恢</vt:lpstr>
      <vt:lpstr>849 VS 284  53980+ VS 3657+</vt:lpstr>
      <vt:lpstr>概念与内涵：未来的卫星怎么造、怎么用、怎么管</vt:lpstr>
      <vt:lpstr>概念与内涵：软硬件解耦合+开放系统架构+开源软件生态</vt:lpstr>
      <vt:lpstr>算力是制约软件定义卫星发展的最大障碍</vt:lpstr>
      <vt:lpstr>代码是制约软件定义卫星发展的第二大障碍</vt:lpstr>
      <vt:lpstr>过去以硬件加固为主</vt:lpstr>
      <vt:lpstr>将来以软件加固（容错）为主</vt:lpstr>
      <vt:lpstr>万里长征的第一步：天智一号</vt:lpstr>
      <vt:lpstr>分离成像App</vt:lpstr>
      <vt:lpstr>PowerPoint 演示文稿</vt:lpstr>
      <vt:lpstr>超算平台</vt:lpstr>
      <vt:lpstr>天基超算平台：大气层之上的云计算</vt:lpstr>
      <vt:lpstr>标准的、通用的、精制的计算节点：ARM+FPGA</vt:lpstr>
      <vt:lpstr>可重构的、实时的交换网络：以太网/POE/TSN/TTE</vt:lpstr>
      <vt:lpstr>Sputnix：系统软件平台化</vt:lpstr>
      <vt:lpstr>Sputnix=（Linux+k8s+docker+libs+rtdb+天智协议栈+fast++计算框架+…+Apps）</vt:lpstr>
      <vt:lpstr>支持“App-Matrix”动态重构的星载分布式实时计算框架</vt:lpstr>
      <vt:lpstr>云化</vt:lpstr>
      <vt:lpstr>以太网化/IP化</vt:lpstr>
      <vt:lpstr>支撑智能控制类应用</vt:lpstr>
      <vt:lpstr>支撑智能成像类应用</vt:lpstr>
      <vt:lpstr>智能成像系统</vt:lpstr>
      <vt:lpstr>支撑智能通信类应用</vt:lpstr>
      <vt:lpstr>PowerPoint 演示文稿</vt:lpstr>
      <vt:lpstr>终极目标：在一个通用的低轨卫星星座上虚拟出几百个专用的卫星星座</vt:lpstr>
      <vt:lpstr>标准、平台、生态</vt:lpstr>
      <vt:lpstr>天智星云——应用生态</vt:lpstr>
      <vt:lpstr>构建可持续演进的开放平台：聚四海之气  借八方之力</vt:lpstr>
      <vt:lpstr>软硬件解耦合+开放系统架构+开源软件生态</vt:lpstr>
      <vt:lpstr>传统卫星智能卫星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dongwei</dc:creator>
  <cp:lastModifiedBy>zjs</cp:lastModifiedBy>
  <cp:revision>2245</cp:revision>
  <cp:lastPrinted>2017-10-11T09:48:29Z</cp:lastPrinted>
  <dcterms:created xsi:type="dcterms:W3CDTF">2017-09-18T05:59:02Z</dcterms:created>
  <dcterms:modified xsi:type="dcterms:W3CDTF">2019-12-13T05:47:13Z</dcterms:modified>
</cp:coreProperties>
</file>